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2BB"/>
    <a:srgbClr val="00A99A"/>
    <a:srgbClr val="009DE1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0E500-401C-786E-ED3F-DA6479EE907B}" v="2" dt="2023-07-10T16:33:59.331"/>
    <p1510:client id="{8AE8C4FF-AD7C-4677-B9DB-E2FCB7A1C37E}" v="6" dt="2023-07-07T15:25:43.302"/>
    <p1510:client id="{A6432A1A-3B5D-392C-5649-17A5C7C333BF}" v="34" dt="2023-07-10T13:40:1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92" y="48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12/07/2023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CE74BF52-AFDA-4F9E-8B8A-625565EFB9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263640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July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Core epidemiology slides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2022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630 000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[480 000–880 000]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[4000–7100]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120 000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[96 000–160 000]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48 000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[38 000–58 000]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[110 000–220 000]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[9300–17 000]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260 000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[200 000–370 000]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27 000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[21 000–35 000]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5600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[4100–7500]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  <a:endParaRPr lang="en-US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1.5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[1.2 million–2.1 million]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[8700–12 000]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400 000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[310 000–490 000]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 </a:t>
                </a:r>
                <a:r>
                  <a:rPr lang="es-MX" altLang="en-US" sz="1400" b="1"/>
                  <a:t>930 000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[710 000–1.4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[26 000–36 000]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[8600–13 000]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children (&lt;15 years)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2022 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130 000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[90 000–210 000]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[1300–2100]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51 000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[33 000–69 000]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[8600–18 000]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58 000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[38 000–100 000]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[2900–4700]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[1100 – 2100]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Estimated deaths in children (&lt;15 years)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2022 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84 000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[56 000–120 000]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[820–1300]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34 000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[24 000–46 000]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647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7500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[4700–11 000]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35 000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[22 000–55 000]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[2000–3300]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870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[540 – 1200]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People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39.0 million </a:t>
              </a:r>
              <a:r>
                <a:rPr lang="en-GB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[33.1 million–45.7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1.3 million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>
                  <a:latin typeface="Arial"/>
                  <a:ea typeface="ＭＳ Ｐゴシック"/>
                  <a:cs typeface="Arial"/>
                </a:rPr>
                <a:t>	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[1.0 million–1.7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en-US" altLang="en-US" b="1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480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000–880 000]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Global estimates for adults and children </a:t>
              </a:r>
              <a:r>
                <a:rPr lang="en-US" altLang="en-US" sz="2200" b="1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en-US" altLang="en-US" sz="2200">
                  <a:latin typeface="Arial Bold"/>
                  <a:ea typeface="ＭＳ Ｐゴシック"/>
                  <a:cs typeface="Arial Bold"/>
                </a:rPr>
                <a:t>2022</a:t>
              </a:r>
              <a:endParaRPr kumimoji="0" lang="en-US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</a:t>
              </a:r>
              <a:r>
                <a:rPr lang="en-GB" altLang="en-US" b="1" strike="noStrike" baseline="0"/>
                <a:t>50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are in sub-Saharan Africa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</a:t>
              </a:r>
              <a:r>
                <a:rPr kumimoji="0" lang="en-US" altLang="en-US" sz="1800" b="1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360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are among children under 15 years of age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</a:t>
              </a:r>
              <a:r>
                <a:rPr kumimoji="0" lang="en-US" altLang="en-US" sz="1800" b="1" i="0" u="none" kern="1200" cap="none" spc="0" normalizeH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3200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are among adults aged 15 years and older, of whom:</a:t>
              </a:r>
            </a:p>
            <a:p>
              <a:pPr lvl="1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 sz="1400" b="1">
                  <a:latin typeface="Arial"/>
                  <a:ea typeface="ＭＳ Ｐゴシック"/>
                  <a:cs typeface="Arial"/>
                </a:rPr>
                <a:t>almost 46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women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about 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are among young people (15–24)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about </a:t>
              </a:r>
              <a:r>
                <a:rPr lang="en-US" altLang="en-US" sz="1400" b="1"/>
                <a:t>18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are among young women (15–24)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About </a:t>
              </a:r>
              <a:r>
                <a:rPr kumimoji="0" lang="en-US" altLang="en-US" sz="2200" b="0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en-US" altLang="en-US" sz="220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new HIV infections (adults and children) a day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Children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1.5 million</a:t>
              </a:r>
              <a:r>
                <a:rPr kumimoji="0" lang="en-GB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[1.2 million–2.1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130 000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en-US" altLang="en-US" sz="1300">
                  <a:solidFill>
                    <a:prstClr val="white">
                      <a:lumMod val="50000"/>
                    </a:prstClr>
                  </a:solidFill>
                </a:rPr>
                <a:t>[90 000–210 000]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</a:t>
              </a:r>
              <a:r>
                <a:rPr lang="en-US" altLang="en-US" sz="1600" b="1">
                  <a:latin typeface="Arial Bold"/>
                  <a:ea typeface="ＭＳ Ｐゴシック"/>
                  <a:cs typeface="Arial Bold"/>
                </a:rPr>
                <a:t>	 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84 000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56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000–120 000]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Global estimates for children (&lt;15 years)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en-US" alt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Regional HIV and AIDS statistics and features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2022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 and child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GLOBAL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39.0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[33.1 million–45.7 million]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[1.0 million–</a:t>
              </a:r>
              <a:r>
                <a:rPr lang="en-US" altLang="en-US" sz="1000">
                  <a:solidFill>
                    <a:srgbClr val="4D4D4D"/>
                  </a:solidFill>
                </a:rPr>
                <a:t>1.7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>
                  <a:solidFill>
                    <a:srgbClr val="000000"/>
                  </a:solidFill>
                </a:rPr>
                <a:t>630</a:t>
              </a: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1000">
                  <a:solidFill>
                    <a:srgbClr val="4D4D4D"/>
                  </a:solidFill>
                </a:rPr>
                <a:t>480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000–880 000]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[160 000–220 000]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17 000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13 0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00–23 000]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5300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4000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–7100]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and the Pacific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6.5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5.3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million–7.8 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220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000–400 000]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150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[110 000–220 000]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2.0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[1.8 million–2.1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[140 000–180 000]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[38 000–58 000]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4.8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4.2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million–5.5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[110 000–250 000]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96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000–160 000]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Europe and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million–2.6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58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46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000–69 000]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[9300–17 000]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and southern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20.8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[17.4 million–24.5 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370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000–670 000]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[200 000–370 000]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Latin America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.2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2.0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million–2.5 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27 000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21 000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–35 000]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Caribbean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330 000</a:t>
              </a:r>
              <a:endPara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[290 000–380 000]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11 000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–21 000]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41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 </a:t>
              </a:r>
              <a:r>
                <a:rPr lang="en-US" altLang="en-US" sz="900">
                  <a:solidFill>
                    <a:srgbClr val="4D4D4D"/>
                  </a:solidFill>
                </a:rPr>
                <a:t>75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3B50A2-C3DD-B726-4F77-4D89E42DD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3" y="902111"/>
            <a:ext cx="8919434" cy="505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88BAF-478E-18DA-796A-124EF313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67" y="908720"/>
            <a:ext cx="908446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Adults and children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2022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Total: 39.0 million</a:t>
                </a:r>
                <a:r>
                  <a:rPr lang="en-US" altLang="en-US" sz="2000"/>
                  <a:t> </a:t>
                </a:r>
                <a:r>
                  <a:rPr lang="en-US" altLang="en-US">
                    <a:solidFill>
                      <a:srgbClr val="4D4D4D"/>
                    </a:solidFill>
                  </a:rPr>
                  <a:t>[33.1 million–45.7 million]</a:t>
                </a:r>
                <a:endParaRPr lang="en-US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190 000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[160 000–220 000]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4.8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[4.2 million–5.5 million]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2.0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[1.8 million–2.1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6.5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[5.3 million–7.8 million]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2.3 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[1.9 million–2.6 million]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2.2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[2.0 million–2.5 million]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20.8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[17.4 million–24.5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[290 000–380 000]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adults and children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2022 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1.3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[1.0 million–1.7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17 000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[13 000–23 000]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160 000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[110 000–250 000]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160 000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[140 000–180 000]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[220 000–400 000]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58 000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[46 000–69 000]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500 000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[370 000–670 000]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[94 000–130 000]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16 000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[11 000–21 000]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  <_Flow_SignoffStatus xmlns="288ef829-98c5-46d1-83dc-c2ef7c814da2" xsi:nil="true"/>
  </documentManagement>
</p:properti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55DDB6CF-E91C-4106-BFB6-FE545EB0E609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1123</Words>
  <Application>Microsoft Office PowerPoint</Application>
  <PresentationFormat>35mm Slides</PresentationFormat>
  <Paragraphs>245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6</cp:revision>
  <cp:lastPrinted>2019-07-11T08:57:54Z</cp:lastPrinted>
  <dcterms:created xsi:type="dcterms:W3CDTF">2011-11-02T09:59:30Z</dcterms:created>
  <dcterms:modified xsi:type="dcterms:W3CDTF">2023-07-12T18:49:15Z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