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4"/>
  </p:sldMasterIdLst>
  <p:notesMasterIdLst>
    <p:notesMasterId r:id="rId26"/>
  </p:notesMasterIdLst>
  <p:handoutMasterIdLst>
    <p:handoutMasterId r:id="rId27"/>
  </p:handoutMasterIdLst>
  <p:sldIdLst>
    <p:sldId id="282" r:id="rId15"/>
    <p:sldId id="298" r:id="rId16"/>
    <p:sldId id="297" r:id="rId17"/>
    <p:sldId id="287" r:id="rId18"/>
    <p:sldId id="294" r:id="rId19"/>
    <p:sldId id="295" r:id="rId20"/>
    <p:sldId id="296" r:id="rId21"/>
    <p:sldId id="260" r:id="rId22"/>
    <p:sldId id="261" r:id="rId23"/>
    <p:sldId id="270" r:id="rId24"/>
    <p:sldId id="299" r:id="rId25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AEA8"/>
    <a:srgbClr val="CDC884"/>
    <a:srgbClr val="FF0000"/>
    <a:srgbClr val="009DE1"/>
    <a:srgbClr val="E3F1F1"/>
    <a:srgbClr val="00A99A"/>
    <a:srgbClr val="DC313A"/>
    <a:srgbClr val="009FE2"/>
    <a:srgbClr val="E5F4FD"/>
    <a:srgbClr val="C2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CF942-E7EF-486B-91FE-35A45EDEE5B6}" v="2" dt="2021-07-13T13:08:12.216"/>
    <p1510:client id="{67576E2E-B48F-4E3B-95EE-3FCD8A4337E7}" v="13" dt="2021-07-12T14:29:45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78408" autoAdjust="0"/>
  </p:normalViewPr>
  <p:slideViewPr>
    <p:cSldViewPr>
      <p:cViewPr varScale="1">
        <p:scale>
          <a:sx n="67" d="100"/>
          <a:sy n="67" d="100"/>
        </p:scale>
        <p:origin x="280" y="44"/>
      </p:cViewPr>
      <p:guideLst>
        <p:guide orient="horz" pos="2160"/>
        <p:guide pos="3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80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234ECE-AE9C-44FC-A6B1-F8A1643B3A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D10F5-A5EC-4C82-9066-3B906C66F8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EA42E-4199-48E4-BC85-EEEE41DF33D8}" type="datetimeFigureOut">
              <a:rPr lang="en-US" smtClean="0"/>
              <a:t>14/07/2021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4E21E-A2A4-482E-B65D-5814848854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2149D-9260-41F3-B15E-5A6644FEFA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4CB9C-E524-408C-8409-937A558E5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51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14/07/2021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89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CE74BF52-AFDA-4F9E-8B8A-625565EFB97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263640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9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53650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July 2021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Core epidemiology slides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1DCBF30-17FD-4EA3-9406-FB5BE7FA1305}"/>
              </a:ext>
            </a:extLst>
          </p:cNvPr>
          <p:cNvGrpSpPr/>
          <p:nvPr/>
        </p:nvGrpSpPr>
        <p:grpSpPr>
          <a:xfrm>
            <a:off x="606425" y="730250"/>
            <a:ext cx="9585325" cy="5918756"/>
            <a:chOff x="606425" y="730250"/>
            <a:chExt cx="9585325" cy="591875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B3D4F6B-C5DC-489D-A44F-41BC210D7994}"/>
                </a:ext>
              </a:extLst>
            </p:cNvPr>
            <p:cNvGrpSpPr/>
            <p:nvPr/>
          </p:nvGrpSpPr>
          <p:grpSpPr>
            <a:xfrm>
              <a:off x="606425" y="730250"/>
              <a:ext cx="9585325" cy="5134113"/>
              <a:chOff x="606425" y="730250"/>
              <a:chExt cx="9585325" cy="5134113"/>
            </a:xfrm>
          </p:grpSpPr>
          <p:sp>
            <p:nvSpPr>
              <p:cNvPr id="12299" name="Rectangle 37"/>
              <p:cNvSpPr>
                <a:spLocks noChangeArrowheads="1"/>
              </p:cNvSpPr>
              <p:nvPr/>
            </p:nvSpPr>
            <p:spPr bwMode="auto">
              <a:xfrm>
                <a:off x="606425" y="730250"/>
                <a:ext cx="9585325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altLang="en-US" sz="21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Estimated adult and child deaths from AIDS </a:t>
                </a:r>
                <a:r>
                  <a:rPr lang="en-US" altLang="en-US" sz="2200" b="1" dirty="0">
                    <a:solidFill>
                      <a:srgbClr val="00A99A"/>
                    </a:solidFill>
                    <a:latin typeface="Arial"/>
                    <a:sym typeface="Webdings" pitchFamily="18" charset="2"/>
                  </a:rPr>
                  <a:t></a:t>
                </a:r>
                <a:r>
                  <a:rPr lang="en-US" altLang="en-US" sz="21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 2020 </a:t>
                </a: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05D7F0D4-050B-4FBC-BAA5-E9C1A55B48D0}"/>
                  </a:ext>
                </a:extLst>
              </p:cNvPr>
              <p:cNvGrpSpPr/>
              <p:nvPr/>
            </p:nvGrpSpPr>
            <p:grpSpPr>
              <a:xfrm>
                <a:off x="1246894" y="1440000"/>
                <a:ext cx="8029861" cy="4424363"/>
                <a:chOff x="1246894" y="1504950"/>
                <a:chExt cx="8029861" cy="4424363"/>
              </a:xfrm>
            </p:grpSpPr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46894" y="1504950"/>
                  <a:ext cx="8029861" cy="3878199"/>
                </a:xfrm>
                <a:prstGeom prst="rect">
                  <a:avLst/>
                </a:prstGeom>
              </p:spPr>
            </p:pic>
            <p:sp>
              <p:nvSpPr>
                <p:cNvPr id="12291" name="Rectangle 38"/>
                <p:cNvSpPr>
                  <a:spLocks noChangeArrowheads="1"/>
                </p:cNvSpPr>
                <p:nvPr/>
              </p:nvSpPr>
              <p:spPr bwMode="auto">
                <a:xfrm>
                  <a:off x="1555750" y="5529263"/>
                  <a:ext cx="7418388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184" tIns="47092" rIns="94184" bIns="47092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r>
                    <a:rPr lang="en-US" altLang="en-US" sz="2000" b="1" dirty="0">
                      <a:latin typeface="Arial Bold" panose="020B0704020202020204" pitchFamily="34" charset="0"/>
                      <a:cs typeface="Arial Bold" panose="020B0704020202020204" pitchFamily="34" charset="0"/>
                    </a:rPr>
                    <a:t>Total: 680 000 </a:t>
                  </a:r>
                  <a:r>
                    <a:rPr lang="en-US" altLang="en-US" dirty="0">
                      <a:solidFill>
                        <a:srgbClr val="4D4D4D"/>
                      </a:solidFill>
                    </a:rPr>
                    <a:t>[480 000–1.0 million]</a:t>
                  </a:r>
                </a:p>
              </p:txBody>
            </p:sp>
            <p:sp>
              <p:nvSpPr>
                <p:cNvPr id="12292" name="Rectangle 27"/>
                <p:cNvSpPr>
                  <a:spLocks noChangeArrowheads="1"/>
                </p:cNvSpPr>
                <p:nvPr/>
              </p:nvSpPr>
              <p:spPr bwMode="auto">
                <a:xfrm>
                  <a:off x="4251325" y="3084521"/>
                  <a:ext cx="2278063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Middle East and North Africa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7900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[6000–13 000]</a:t>
                  </a:r>
                </a:p>
              </p:txBody>
            </p:sp>
            <p:sp>
              <p:nvSpPr>
                <p:cNvPr id="1229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28088" y="3586168"/>
                  <a:ext cx="1947862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Western and central Africa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GB" altLang="en-US" sz="1400" b="1" dirty="0"/>
                    <a:t>150 000</a:t>
                  </a:r>
                  <a:endParaRPr lang="en-US" altLang="en-US" sz="1400" b="1" dirty="0"/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[100 000–210 000]</a:t>
                  </a:r>
                </a:p>
              </p:txBody>
            </p:sp>
            <p:sp>
              <p:nvSpPr>
                <p:cNvPr id="12294" name="Rectangle 29"/>
                <p:cNvSpPr>
                  <a:spLocks noChangeArrowheads="1"/>
                </p:cNvSpPr>
                <p:nvPr/>
              </p:nvSpPr>
              <p:spPr bwMode="auto">
                <a:xfrm>
                  <a:off x="5800346" y="1997050"/>
                  <a:ext cx="1739900" cy="56938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Eastern Europe </a:t>
                  </a:r>
                  <a:br>
                    <a:rPr lang="en-US" altLang="en-US" sz="1200" b="1" dirty="0"/>
                  </a:br>
                  <a:r>
                    <a:rPr lang="en-US" altLang="en-US" sz="1200" b="1" dirty="0"/>
                    <a:t>and central Asia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35 000 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[28 000–43 000]</a:t>
                  </a:r>
                </a:p>
              </p:txBody>
            </p:sp>
            <p:sp>
              <p:nvSpPr>
                <p:cNvPr id="12295" name="Rectangle 30"/>
                <p:cNvSpPr>
                  <a:spLocks noChangeArrowheads="1"/>
                </p:cNvSpPr>
                <p:nvPr/>
              </p:nvSpPr>
              <p:spPr bwMode="auto">
                <a:xfrm>
                  <a:off x="6765546" y="3842463"/>
                  <a:ext cx="2197100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Asia and the Pacific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130 000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[87 000–200 000]</a:t>
                  </a:r>
                </a:p>
              </p:txBody>
            </p:sp>
            <p:sp>
              <p:nvSpPr>
                <p:cNvPr id="12296" name="Rectangle 32"/>
                <p:cNvSpPr>
                  <a:spLocks noChangeArrowheads="1"/>
                </p:cNvSpPr>
                <p:nvPr/>
              </p:nvSpPr>
              <p:spPr bwMode="auto">
                <a:xfrm>
                  <a:off x="1327150" y="2276475"/>
                  <a:ext cx="3698875" cy="443711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North America and western and central Europe</a:t>
                  </a:r>
                </a:p>
                <a:p>
                  <a:pPr algn="ctr" eaLnBrk="1" hangingPunct="1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13 000 </a:t>
                  </a:r>
                </a:p>
                <a:p>
                  <a:pPr algn="ctr" eaLnBrk="1" hangingPunct="1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[9200–17 000]</a:t>
                  </a:r>
                </a:p>
              </p:txBody>
            </p:sp>
            <p:sp>
              <p:nvSpPr>
                <p:cNvPr id="12298" name="Rectangle 28"/>
                <p:cNvSpPr>
                  <a:spLocks noChangeArrowheads="1"/>
                </p:cNvSpPr>
                <p:nvPr/>
              </p:nvSpPr>
              <p:spPr bwMode="auto">
                <a:xfrm>
                  <a:off x="4364038" y="4257675"/>
                  <a:ext cx="2182812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Eastern and southern Africa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GB" altLang="en-US" sz="1400" b="1" dirty="0"/>
                    <a:t>310 000</a:t>
                  </a:r>
                  <a:endParaRPr lang="en-US" altLang="en-US" sz="1400" b="1" dirty="0"/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[220 000–470 000]</a:t>
                  </a:r>
                </a:p>
              </p:txBody>
            </p:sp>
            <p:sp>
              <p:nvSpPr>
                <p:cNvPr id="12" name="Rectangle 33"/>
                <p:cNvSpPr>
                  <a:spLocks noChangeArrowheads="1"/>
                </p:cNvSpPr>
                <p:nvPr/>
              </p:nvSpPr>
              <p:spPr bwMode="auto">
                <a:xfrm>
                  <a:off x="2373313" y="4150241"/>
                  <a:ext cx="1762125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Latin America 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GB" altLang="en-US" sz="1400" b="1" dirty="0"/>
                    <a:t>31 000</a:t>
                  </a:r>
                  <a:endParaRPr lang="en-US" altLang="en-US" sz="1400" b="1" dirty="0"/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[20 000–46 000]</a:t>
                  </a:r>
                </a:p>
              </p:txBody>
            </p:sp>
            <p:sp>
              <p:nvSpPr>
                <p:cNvPr id="13" name="Rectangle 33"/>
                <p:cNvSpPr>
                  <a:spLocks noChangeArrowheads="1"/>
                </p:cNvSpPr>
                <p:nvPr/>
              </p:nvSpPr>
              <p:spPr bwMode="auto">
                <a:xfrm>
                  <a:off x="2119164" y="3140968"/>
                  <a:ext cx="1762125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Caribbean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6000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[4300–8500]</a:t>
                  </a:r>
                </a:p>
              </p:txBody>
            </p:sp>
          </p:grp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9725E55-F19A-4FEF-814C-61633B5F636A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0F46A6-8151-42ED-9C2D-1B9C0C15799F}"/>
              </a:ext>
            </a:extLst>
          </p:cNvPr>
          <p:cNvGrpSpPr/>
          <p:nvPr/>
        </p:nvGrpSpPr>
        <p:grpSpPr>
          <a:xfrm>
            <a:off x="606425" y="730250"/>
            <a:ext cx="9585325" cy="5918756"/>
            <a:chOff x="606425" y="730250"/>
            <a:chExt cx="9585325" cy="591875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86792C4-7468-4332-8042-D54983384538}"/>
                </a:ext>
              </a:extLst>
            </p:cNvPr>
            <p:cNvGrpSpPr/>
            <p:nvPr/>
          </p:nvGrpSpPr>
          <p:grpSpPr>
            <a:xfrm>
              <a:off x="606425" y="730250"/>
              <a:ext cx="9585325" cy="5002371"/>
              <a:chOff x="606425" y="730250"/>
              <a:chExt cx="9585325" cy="5002371"/>
            </a:xfrm>
          </p:grpSpPr>
          <p:sp>
            <p:nvSpPr>
              <p:cNvPr id="15371" name="Rectangle 37"/>
              <p:cNvSpPr>
                <a:spLocks noChangeArrowheads="1"/>
              </p:cNvSpPr>
              <p:nvPr/>
            </p:nvSpPr>
            <p:spPr bwMode="auto">
              <a:xfrm>
                <a:off x="606425" y="730250"/>
                <a:ext cx="9585325" cy="754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Bold" charset="0"/>
                    <a:ea typeface="ＭＳ Ｐゴシック" pitchFamily="34" charset="-128"/>
                    <a:cs typeface="+mn-cs"/>
                  </a:rPr>
                  <a:t>Among people living with HIV, the percent who know their HIV-positive status, are receiving treatment and are virally suppressed</a:t>
                </a: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A99A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  <a:sym typeface="Webdings" pitchFamily="18" charset="2"/>
                  </a:rPr>
                  <a:t></a:t>
                </a:r>
                <a:r>
                  <a:rPr kumimoji="0" lang="en-US" altLang="en-US" sz="2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Bold" charset="0"/>
                    <a:ea typeface="ＭＳ Ｐゴシック" pitchFamily="34" charset="-128"/>
                    <a:cs typeface="+mn-cs"/>
                  </a:rPr>
                  <a:t> 2020 </a:t>
                </a:r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2825E4E0-0009-472C-8DF5-D24534F078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1520" y="2286000"/>
                <a:ext cx="3930310" cy="3200400"/>
              </a:xfrm>
              <a:prstGeom prst="rect">
                <a:avLst/>
              </a:prstGeom>
            </p:spPr>
          </p:pic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04EFB6FE-9794-4DD0-B70A-8476D8448A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60720" y="2286000"/>
                <a:ext cx="3925723" cy="32004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8F4129B-20F2-49EB-88F7-1B4796E6081A}"/>
                  </a:ext>
                </a:extLst>
              </p:cNvPr>
              <p:cNvSpPr txBox="1"/>
              <p:nvPr/>
            </p:nvSpPr>
            <p:spPr>
              <a:xfrm>
                <a:off x="731520" y="1783080"/>
                <a:ext cx="192024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Total population</a:t>
                </a:r>
                <a:endParaRPr lang="en-GB" sz="1600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9EDBB4A-3E99-4922-93C9-4F4C12FEFEC4}"/>
                  </a:ext>
                </a:extLst>
              </p:cNvPr>
              <p:cNvSpPr txBox="1"/>
              <p:nvPr/>
            </p:nvSpPr>
            <p:spPr>
              <a:xfrm>
                <a:off x="5760720" y="1783080"/>
                <a:ext cx="352839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Women and men (15+ years)</a:t>
                </a:r>
                <a:endParaRPr lang="en-GB" sz="1600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BFFFFDC-888F-411F-A5CC-3C35A088E807}"/>
                  </a:ext>
                </a:extLst>
              </p:cNvPr>
              <p:cNvSpPr/>
              <p:nvPr/>
            </p:nvSpPr>
            <p:spPr>
              <a:xfrm>
                <a:off x="6766560" y="5550408"/>
                <a:ext cx="137160" cy="137160"/>
              </a:xfrm>
              <a:prstGeom prst="rect">
                <a:avLst/>
              </a:prstGeom>
              <a:solidFill>
                <a:srgbClr val="CDC8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4E3132F-F96C-4952-A491-E98989A28939}"/>
                  </a:ext>
                </a:extLst>
              </p:cNvPr>
              <p:cNvSpPr/>
              <p:nvPr/>
            </p:nvSpPr>
            <p:spPr>
              <a:xfrm>
                <a:off x="7682570" y="5550408"/>
                <a:ext cx="137160" cy="137160"/>
              </a:xfrm>
              <a:prstGeom prst="rect">
                <a:avLst/>
              </a:prstGeom>
              <a:solidFill>
                <a:srgbClr val="B7AE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4A80DB7-E832-45A2-889B-EE4EF973F223}"/>
                  </a:ext>
                </a:extLst>
              </p:cNvPr>
              <p:cNvGrpSpPr/>
              <p:nvPr/>
            </p:nvGrpSpPr>
            <p:grpSpPr>
              <a:xfrm>
                <a:off x="6858000" y="5486400"/>
                <a:ext cx="1830410" cy="246221"/>
                <a:chOff x="6841482" y="5486400"/>
                <a:chExt cx="1830410" cy="246221"/>
              </a:xfrm>
            </p:grpSpPr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3E031E3-6FE4-4F2A-8BED-C8CA7E8564BF}"/>
                    </a:ext>
                  </a:extLst>
                </p:cNvPr>
                <p:cNvSpPr txBox="1"/>
                <p:nvPr/>
              </p:nvSpPr>
              <p:spPr>
                <a:xfrm>
                  <a:off x="6841482" y="5486400"/>
                  <a:ext cx="731520" cy="24622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1000" dirty="0"/>
                    <a:t>Women</a:t>
                  </a:r>
                  <a:endParaRPr lang="en-GB" sz="1000" dirty="0"/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196B205-FD05-4B3D-A980-F99F56199E2B}"/>
                    </a:ext>
                  </a:extLst>
                </p:cNvPr>
                <p:cNvSpPr txBox="1"/>
                <p:nvPr/>
              </p:nvSpPr>
              <p:spPr>
                <a:xfrm>
                  <a:off x="7757492" y="5486400"/>
                  <a:ext cx="914400" cy="24622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1000" dirty="0"/>
                    <a:t>Men</a:t>
                  </a:r>
                  <a:endParaRPr lang="en-GB" sz="1000" dirty="0"/>
                </a:p>
              </p:txBody>
            </p:sp>
          </p:grp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0C729B5-AF74-4419-829A-0074B70A3DA1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442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6976280-CE9D-4494-8420-A8C7F9492714}"/>
              </a:ext>
            </a:extLst>
          </p:cNvPr>
          <p:cNvGrpSpPr/>
          <p:nvPr/>
        </p:nvGrpSpPr>
        <p:grpSpPr>
          <a:xfrm>
            <a:off x="606425" y="730250"/>
            <a:ext cx="9585325" cy="5918756"/>
            <a:chOff x="606425" y="730250"/>
            <a:chExt cx="9585325" cy="591875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80033B3-7281-4730-857D-7DF0FBB9F2A9}"/>
                </a:ext>
              </a:extLst>
            </p:cNvPr>
            <p:cNvGrpSpPr/>
            <p:nvPr/>
          </p:nvGrpSpPr>
          <p:grpSpPr>
            <a:xfrm>
              <a:off x="606425" y="730250"/>
              <a:ext cx="9585325" cy="4983100"/>
              <a:chOff x="606425" y="730250"/>
              <a:chExt cx="9585325" cy="498310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92E15B26-DD3A-4BBE-BC59-8B90A48B10F2}"/>
                  </a:ext>
                </a:extLst>
              </p:cNvPr>
              <p:cNvGrpSpPr/>
              <p:nvPr/>
            </p:nvGrpSpPr>
            <p:grpSpPr>
              <a:xfrm>
                <a:off x="1111250" y="1554480"/>
                <a:ext cx="8467527" cy="4158870"/>
                <a:chOff x="1111250" y="1600200"/>
                <a:chExt cx="8467527" cy="4158870"/>
              </a:xfrm>
            </p:grpSpPr>
            <p:sp>
              <p:nvSpPr>
                <p:cNvPr id="5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913240" y="1609369"/>
                  <a:ext cx="3665537" cy="407278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>
                  <a:lvl1pPr defTabSz="457200" eaLnBrk="0" hangingPunct="0">
                    <a:tabLst>
                      <a:tab pos="2863850" algn="l"/>
                      <a:tab pos="657860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457200" eaLnBrk="0" hangingPunct="0">
                    <a:tabLst>
                      <a:tab pos="2863850" algn="l"/>
                      <a:tab pos="657860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457200" eaLnBrk="0" hangingPunct="0">
                    <a:tabLst>
                      <a:tab pos="2863850" algn="l"/>
                      <a:tab pos="657860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457200" eaLnBrk="0" hangingPunct="0">
                    <a:tabLst>
                      <a:tab pos="2863850" algn="l"/>
                      <a:tab pos="657860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457200" eaLnBrk="0" hangingPunct="0">
                    <a:tabLst>
                      <a:tab pos="2863850" algn="l"/>
                      <a:tab pos="657860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63850" algn="l"/>
                      <a:tab pos="657860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63850" algn="l"/>
                      <a:tab pos="657860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63850" algn="l"/>
                      <a:tab pos="657860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63850" algn="l"/>
                      <a:tab pos="657860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kumimoji="0" lang="en-GB" alt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37.7 million </a:t>
                  </a:r>
                  <a:r>
                    <a:rPr kumimoji="0" lang="en-GB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	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[30.2 million–45.1 mil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lion] </a:t>
                  </a:r>
                </a:p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lang="en-GB" altLang="en-US" sz="1600" dirty="0">
                      <a:solidFill>
                        <a:prstClr val="black"/>
                      </a:solidFill>
                      <a:latin typeface="Arial"/>
                      <a:ea typeface="MS PGothic" pitchFamily="34" charset="-128"/>
                      <a:cs typeface="Arial" charset="0"/>
                    </a:rPr>
                    <a:t>36.0 million</a:t>
                  </a:r>
                  <a:r>
                    <a:rPr kumimoji="0" lang="en-GB" altLang="en-US" sz="160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 </a:t>
                  </a:r>
                  <a:r>
                    <a:rPr kumimoji="0" lang="en-GB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	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</a:t>
                  </a:r>
                  <a:r>
                    <a:rPr lang="en-GB" altLang="en-US" sz="1300" dirty="0">
                      <a:solidFill>
                        <a:prstClr val="white">
                          <a:lumMod val="50000"/>
                        </a:prstClr>
                      </a:solidFill>
                      <a:latin typeface="Arial"/>
                      <a:ea typeface="MS PGothic" pitchFamily="34" charset="-128"/>
                      <a:cs typeface="Arial" charset="0"/>
                    </a:rPr>
                    <a:t>28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.9 million–43.2 million] </a:t>
                  </a:r>
                  <a:r>
                    <a:rPr kumimoji="0" lang="en-GB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19.3 million</a:t>
                  </a:r>
                  <a:r>
                    <a:rPr kumimoji="0" lang="en-GB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 	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[15.5 million–23.1 million]</a:t>
                  </a:r>
                  <a:endParaRPr kumimoji="0" lang="en-US" altLang="en-US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Arial"/>
                    <a:ea typeface="MS PGothic" pitchFamily="34" charset="-128"/>
                    <a:cs typeface="Arial" charset="0"/>
                  </a:endParaRPr>
                </a:p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  1.7 million 	</a:t>
                  </a:r>
                  <a:r>
                    <a:rPr kumimoji="0" lang="en-US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[1.2 million–2.2 million]</a:t>
                  </a:r>
                </a:p>
                <a:p>
                  <a:pPr marL="0" marR="0" lvl="0" indent="0" algn="l" defTabSz="457200" rtl="0" eaLnBrk="0" fontAlgn="base" latinLnBrk="0" hangingPunct="0">
                    <a:lnSpc>
                      <a:spcPts val="15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endPara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MS PGothic" pitchFamily="34" charset="-128"/>
                    <a:cs typeface="Arial" charset="0"/>
                  </a:endParaRPr>
                </a:p>
                <a:p>
                  <a:pPr marL="0" marR="0" lvl="0" indent="0" algn="l" defTabSz="457200" rtl="0" eaLnBrk="0" fontAlgn="base" latinLnBrk="0" hangingPunct="0">
                    <a:lnSpc>
                      <a:spcPts val="15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endPara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MS PGothic" pitchFamily="34" charset="-128"/>
                    <a:cs typeface="Arial" charset="0"/>
                  </a:endParaRPr>
                </a:p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kumimoji="0" lang="en-US" alt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1.5 million</a:t>
                  </a: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 	</a:t>
                  </a:r>
                  <a:r>
                    <a:rPr kumimoji="0" lang="en-US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[1.0 million–2.0 million]</a:t>
                  </a:r>
                  <a:br>
                    <a:rPr kumimoji="0" lang="en-US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</a:br>
                  <a:r>
                    <a:rPr kumimoji="0" lang="en-GB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1.3 million 	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</a:t>
                  </a:r>
                  <a:r>
                    <a:rPr lang="en-GB" altLang="en-US" sz="1300" dirty="0">
                      <a:solidFill>
                        <a:srgbClr val="7F7F7F"/>
                      </a:solidFill>
                      <a:latin typeface="Arial"/>
                      <a:ea typeface="MS PGothic" pitchFamily="34" charset="-128"/>
                      <a:cs typeface="Arial" charset="0"/>
                    </a:rPr>
                    <a:t>910 000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–1.8 million] </a:t>
                  </a:r>
                </a:p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lang="en-GB" altLang="en-US" sz="1600" dirty="0">
                      <a:solidFill>
                        <a:prstClr val="black"/>
                      </a:solidFill>
                      <a:latin typeface="Arial"/>
                      <a:ea typeface="MS PGothic" pitchFamily="34" charset="-128"/>
                      <a:cs typeface="Arial" charset="0"/>
                    </a:rPr>
                    <a:t>66</a:t>
                  </a:r>
                  <a:r>
                    <a:rPr kumimoji="0" lang="en-GB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0 000 	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[450 000–920 000]</a:t>
                  </a:r>
                  <a:endPara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PGothic" pitchFamily="34" charset="-128"/>
                    <a:cs typeface="Arial" charset="0"/>
                  </a:endParaRPr>
                </a:p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150 000 	</a:t>
                  </a:r>
                  <a:r>
                    <a:rPr kumimoji="0" lang="en-US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[100 000–240 000]</a:t>
                  </a:r>
                </a:p>
                <a:p>
                  <a:pPr marL="0" marR="0" lvl="0" indent="0" algn="l" defTabSz="457200" rtl="0" eaLnBrk="0" fontAlgn="base" latinLnBrk="0" hangingPunct="0">
                    <a:lnSpc>
                      <a:spcPts val="15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endPara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MS PGothic" pitchFamily="34" charset="-128"/>
                    <a:cs typeface="Arial" charset="0"/>
                  </a:endParaRPr>
                </a:p>
                <a:p>
                  <a:pPr marL="0" marR="0" lvl="0" indent="0" algn="l" defTabSz="457200" rtl="0" eaLnBrk="0" fontAlgn="base" latinLnBrk="0" hangingPunct="0">
                    <a:lnSpc>
                      <a:spcPts val="15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endPara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MS PGothic" pitchFamily="34" charset="-128"/>
                    <a:cs typeface="Arial" charset="0"/>
                  </a:endParaRPr>
                </a:p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kumimoji="0" lang="en-US" alt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680 000 </a:t>
                  </a: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	</a:t>
                  </a:r>
                  <a:r>
                    <a:rPr kumimoji="0" lang="en-US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[480 000–1.0 million]</a:t>
                  </a:r>
                </a:p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lang="en-GB" altLang="en-US" sz="1600" dirty="0">
                      <a:solidFill>
                        <a:prstClr val="black"/>
                      </a:solidFill>
                      <a:latin typeface="Arial"/>
                      <a:ea typeface="MS PGothic" pitchFamily="34" charset="-128"/>
                      <a:cs typeface="Arial" charset="0"/>
                    </a:rPr>
                    <a:t>58</a:t>
                  </a:r>
                  <a:r>
                    <a:rPr kumimoji="0" lang="en-GB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0 000 	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[400 000–850 000]</a:t>
                  </a:r>
                </a:p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lang="en-GB" altLang="en-US" sz="1600" dirty="0">
                      <a:solidFill>
                        <a:prstClr val="black"/>
                      </a:solidFill>
                      <a:latin typeface="Arial"/>
                      <a:ea typeface="MS PGothic" pitchFamily="34" charset="-128"/>
                      <a:cs typeface="Arial" charset="0"/>
                    </a:rPr>
                    <a:t>24</a:t>
                  </a:r>
                  <a:r>
                    <a:rPr kumimoji="0" lang="en-GB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0 000 	</a:t>
                  </a:r>
                  <a:r>
                    <a:rPr kumimoji="0" lang="en-GB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[170 000–360 000]</a:t>
                  </a: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 </a:t>
                  </a:r>
                </a:p>
                <a:p>
                  <a:pPr marL="0" marR="0" lvl="0" indent="0" algn="l" defTabSz="457200" rtl="0" eaLnBrk="0" fontAlgn="base" latinLnBrk="0" hangingPunct="0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255713" algn="l"/>
                      <a:tab pos="2863850" algn="l"/>
                      <a:tab pos="6578600" algn="l"/>
                    </a:tabLst>
                    <a:defRPr/>
                  </a:pPr>
                  <a:r>
                    <a:rPr lang="en-US" altLang="en-US" sz="1600" dirty="0">
                      <a:solidFill>
                        <a:prstClr val="black"/>
                      </a:solidFill>
                      <a:latin typeface="Arial"/>
                      <a:ea typeface="MS PGothic" pitchFamily="34" charset="-128"/>
                      <a:cs typeface="Arial" charset="0"/>
                    </a:rPr>
                    <a:t>  99</a:t>
                  </a: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 000 	</a:t>
                  </a:r>
                  <a:r>
                    <a:rPr kumimoji="0" lang="en-US" altLang="en-US" sz="13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F7F7F"/>
                      </a:solidFill>
                      <a:effectLst/>
                      <a:uLnTx/>
                      <a:uFillTx/>
                      <a:latin typeface="Arial"/>
                      <a:ea typeface="MS PGothic" pitchFamily="34" charset="-128"/>
                      <a:cs typeface="Arial" charset="0"/>
                    </a:rPr>
                    <a:t>[68 000–160 000]</a:t>
                  </a:r>
                  <a:endParaRPr kumimoji="0" lang="en-GB" altLang="en-US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Arial"/>
                    <a:ea typeface="MS PGothic" pitchFamily="34" charset="-128"/>
                    <a:cs typeface="Arial" charset="0"/>
                  </a:endParaRPr>
                </a:p>
              </p:txBody>
            </p:sp>
            <p:sp>
              <p:nvSpPr>
                <p:cNvPr id="2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111250" y="1600200"/>
                  <a:ext cx="2682875" cy="641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Number of people living with HIV</a:t>
                  </a:r>
                  <a:endParaRPr kumimoji="0" lang="en-US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endParaRPr>
                </a:p>
              </p:txBody>
            </p:sp>
            <p:sp>
              <p:nvSpPr>
                <p:cNvPr id="512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111250" y="3054096"/>
                  <a:ext cx="2682875" cy="641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People newly infected </a:t>
                  </a:r>
                </a:p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with HIV in 2020 </a:t>
                  </a:r>
                </a:p>
              </p:txBody>
            </p:sp>
            <p:sp>
              <p:nvSpPr>
                <p:cNvPr id="512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111250" y="4507992"/>
                  <a:ext cx="2486025" cy="646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AIDS-related deaths in 2020</a:t>
                  </a:r>
                  <a:endParaRPr kumimoji="0" lang="en-US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endParaRPr>
                </a:p>
              </p:txBody>
            </p:sp>
            <p:sp>
              <p:nvSpPr>
                <p:cNvPr id="5127" name="Line 7"/>
                <p:cNvSpPr>
                  <a:spLocks noChangeShapeType="1"/>
                </p:cNvSpPr>
                <p:nvPr/>
              </p:nvSpPr>
              <p:spPr bwMode="auto">
                <a:xfrm>
                  <a:off x="1200150" y="2924944"/>
                  <a:ext cx="8001000" cy="0"/>
                </a:xfrm>
                <a:prstGeom prst="line">
                  <a:avLst/>
                </a:prstGeom>
                <a:ln>
                  <a:solidFill>
                    <a:srgbClr val="00A99A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auto">
                <a:xfrm>
                  <a:off x="1200150" y="4379976"/>
                  <a:ext cx="8001000" cy="0"/>
                </a:xfrm>
                <a:prstGeom prst="line">
                  <a:avLst/>
                </a:prstGeom>
                <a:ln>
                  <a:solidFill>
                    <a:srgbClr val="00A99A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3552825" y="1609344"/>
                  <a:ext cx="2360613" cy="41497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Total</a:t>
                  </a:r>
                </a:p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Adults</a:t>
                  </a:r>
                </a:p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Women (15+ years)</a:t>
                  </a:r>
                </a:p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Children (&lt;15 years)</a:t>
                  </a:r>
                </a:p>
                <a:p>
                  <a:pPr marL="0" marR="0" lvl="0" indent="0" algn="r" defTabSz="457200" rtl="0" eaLnBrk="1" fontAlgn="base" latinLnBrk="0" hangingPunct="1">
                    <a:lnSpc>
                      <a:spcPts val="15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endParaRPr>
                </a:p>
                <a:p>
                  <a:pPr marL="0" marR="0" lvl="0" indent="0" algn="r" defTabSz="457200" rtl="0" eaLnBrk="1" fontAlgn="base" latinLnBrk="0" hangingPunct="1">
                    <a:lnSpc>
                      <a:spcPts val="15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endParaRPr>
                </a:p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Total</a:t>
                  </a:r>
                </a:p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Adults</a:t>
                  </a:r>
                </a:p>
                <a:p>
                  <a:pPr algn="r" eaLnBrk="1" hangingPunct="1">
                    <a:lnSpc>
                      <a:spcPts val="2125"/>
                    </a:lnSpc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Women (15+ years)</a:t>
                  </a:r>
                </a:p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Children (&lt;15 years)</a:t>
                  </a:r>
                </a:p>
                <a:p>
                  <a:pPr marL="0" marR="0" lvl="0" indent="0" algn="r" defTabSz="457200" rtl="0" eaLnBrk="1" fontAlgn="base" latinLnBrk="0" hangingPunct="1">
                    <a:lnSpc>
                      <a:spcPts val="15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endParaRPr>
                </a:p>
                <a:p>
                  <a:pPr marL="0" marR="0" lvl="0" indent="0" algn="r" defTabSz="457200" rtl="0" eaLnBrk="1" fontAlgn="base" latinLnBrk="0" hangingPunct="1">
                    <a:lnSpc>
                      <a:spcPts val="15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endParaRPr>
                </a:p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Total</a:t>
                  </a:r>
                </a:p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Adults</a:t>
                  </a:r>
                </a:p>
                <a:p>
                  <a:pPr algn="r" eaLnBrk="1" hangingPunct="1">
                    <a:lnSpc>
                      <a:spcPts val="2125"/>
                    </a:lnSpc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Women (15+ years)</a:t>
                  </a:r>
                </a:p>
                <a:p>
                  <a:pPr marL="0" marR="0" lvl="0" indent="0" algn="r" defTabSz="457200" rtl="0" eaLnBrk="1" fontAlgn="base" latinLnBrk="0" hangingPunct="1">
                    <a:lnSpc>
                      <a:spcPts val="2125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ＭＳ Ｐゴシック" pitchFamily="34" charset="-128"/>
                      <a:cs typeface="+mn-cs"/>
                    </a:rPr>
                    <a:t>Children (&lt;15 years)</a:t>
                  </a:r>
                </a:p>
              </p:txBody>
            </p:sp>
          </p:grpSp>
          <p:sp>
            <p:nvSpPr>
              <p:cNvPr id="5129" name="Rectangle 37"/>
              <p:cNvSpPr>
                <a:spLocks noChangeArrowheads="1"/>
              </p:cNvSpPr>
              <p:nvPr/>
            </p:nvSpPr>
            <p:spPr bwMode="auto">
              <a:xfrm>
                <a:off x="606425" y="730250"/>
                <a:ext cx="9585325" cy="430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rPr>
                  <a:t>Global summary of the AIDS epidemic </a:t>
                </a: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A99A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  <a:sym typeface="Webdings" pitchFamily="18" charset="2"/>
                  </a:rPr>
                  <a:t></a:t>
                </a: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rPr>
                  <a:t> 2020</a:t>
                </a:r>
                <a:endPara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91B58AE-57EC-40D5-8D52-D5381585C25F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3870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36D0708-CC42-4ED3-B390-B2DE312DEBFA}"/>
              </a:ext>
            </a:extLst>
          </p:cNvPr>
          <p:cNvGrpSpPr/>
          <p:nvPr/>
        </p:nvGrpSpPr>
        <p:grpSpPr>
          <a:xfrm>
            <a:off x="606425" y="730250"/>
            <a:ext cx="9585325" cy="5918756"/>
            <a:chOff x="606425" y="730250"/>
            <a:chExt cx="9585325" cy="591875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2137FE9-96C7-4C93-A3C2-26D3EF49E8A0}"/>
                </a:ext>
              </a:extLst>
            </p:cNvPr>
            <p:cNvGrpSpPr/>
            <p:nvPr/>
          </p:nvGrpSpPr>
          <p:grpSpPr>
            <a:xfrm>
              <a:off x="606425" y="730250"/>
              <a:ext cx="9585325" cy="3837622"/>
              <a:chOff x="606425" y="730250"/>
              <a:chExt cx="9585325" cy="3837622"/>
            </a:xfrm>
          </p:grpSpPr>
          <p:sp>
            <p:nvSpPr>
              <p:cNvPr id="7170" name="Text Box 5"/>
              <p:cNvSpPr txBox="1">
                <a:spLocks noChangeArrowheads="1"/>
              </p:cNvSpPr>
              <p:nvPr/>
            </p:nvSpPr>
            <p:spPr bwMode="auto">
              <a:xfrm>
                <a:off x="876300" y="1600200"/>
                <a:ext cx="7924800" cy="2967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282575" indent="-282575" eaLnBrk="0" hangingPunct="0">
                  <a:tabLst>
                    <a:tab pos="282575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454025" eaLnBrk="0" hangingPunct="0">
                  <a:tabLst>
                    <a:tab pos="282575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tabLst>
                    <a:tab pos="282575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tabLst>
                    <a:tab pos="282575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tabLst>
                    <a:tab pos="282575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2575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2575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2575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2575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100000"/>
                  </a:spcAft>
                  <a:buClr>
                    <a:srgbClr val="00A99A"/>
                  </a:buClr>
                  <a:buSzPct val="150000"/>
                  <a:buFont typeface="Arial" panose="020B0604020202020204" pitchFamily="34" charset="0"/>
                  <a:buChar char="•"/>
                  <a:tabLst>
                    <a:tab pos="282575" algn="l"/>
                  </a:tabLst>
                  <a:defRPr/>
                </a:pPr>
                <a:r>
                  <a:rPr kumimoji="0" lang="en-GB" altLang="en-US" sz="1800" b="1" i="0" u="non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60</a:t>
                </a:r>
                <a:r>
                  <a:rPr kumimoji="0" lang="en-GB" altLang="en-US" sz="18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%</a:t>
                </a:r>
                <a:r>
                  <a:rPr kumimoji="0" lang="en-GB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 are in sub-Saharan Africa</a:t>
                </a:r>
              </a:p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100000"/>
                  </a:spcAft>
                  <a:buClr>
                    <a:srgbClr val="00A99A"/>
                  </a:buClr>
                  <a:buSzPct val="150000"/>
                  <a:buFont typeface="Arial" panose="020B0604020202020204" pitchFamily="34" charset="0"/>
                  <a:buChar char="•"/>
                  <a:tabLst>
                    <a:tab pos="282575" algn="l"/>
                  </a:tabLst>
                  <a:defRPr/>
                </a:pPr>
                <a:r>
                  <a:rPr kumimoji="0" lang="en-US" altLang="en-US" sz="1800" b="1" i="0" u="non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10</a:t>
                </a:r>
                <a:r>
                  <a:rPr lang="en-US" altLang="en-US" b="1" dirty="0">
                    <a:solidFill>
                      <a:prstClr val="black"/>
                    </a:solidFill>
                  </a:rPr>
                  <a:t>%</a:t>
                </a:r>
                <a:r>
                  <a:rPr kumimoji="0" lang="en-US" altLang="en-US" sz="18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 </a:t>
                </a:r>
                <a:r>
                  <a:rPr kumimoji="0" lang="en-US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are among children under 15 years of age</a:t>
                </a:r>
              </a:p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900"/>
                  </a:spcAft>
                  <a:buClr>
                    <a:srgbClr val="00A99A"/>
                  </a:buClr>
                  <a:buSzPct val="150000"/>
                  <a:buFont typeface="Arial" panose="020B0604020202020204" pitchFamily="34" charset="0"/>
                  <a:buChar char="•"/>
                  <a:tabLst>
                    <a:tab pos="282575" algn="l"/>
                  </a:tabLst>
                  <a:defRPr/>
                </a:pPr>
                <a:r>
                  <a:rPr lang="en-US" altLang="en-US" b="1" strike="noStrike" baseline="0" dirty="0">
                    <a:solidFill>
                      <a:prstClr val="black"/>
                    </a:solidFill>
                  </a:rPr>
                  <a:t>9</a:t>
                </a:r>
                <a:r>
                  <a:rPr kumimoji="0" lang="en-US" altLang="en-US" sz="1800" b="1" i="0" u="non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0%</a:t>
                </a:r>
                <a:r>
                  <a:rPr kumimoji="0" lang="en-US" altLang="en-US" sz="18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 </a:t>
                </a:r>
                <a:r>
                  <a:rPr kumimoji="0" lang="en-US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are among adults aged 15 years and older, of whom:</a:t>
                </a:r>
              </a:p>
              <a:p>
                <a:pPr marL="454025" marR="0" lvl="1" indent="0" algn="l" defTabSz="914400" rtl="0" eaLnBrk="0" fontAlgn="base" latinLnBrk="0" hangingPunct="0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>
                    <a:tab pos="282575" algn="l"/>
                  </a:tabLst>
                  <a:defRPr/>
                </a:pP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A99A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─</a:t>
                </a: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 </a:t>
                </a:r>
                <a:r>
                  <a:rPr lang="en-US" altLang="en-US" sz="1400" b="1" dirty="0">
                    <a:solidFill>
                      <a:prstClr val="black"/>
                    </a:solidFill>
                  </a:rPr>
                  <a:t>51</a:t>
                </a: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% are among women</a:t>
                </a:r>
              </a:p>
              <a:p>
                <a:pPr marL="454025" marR="0" lvl="1" indent="0" algn="l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>
                    <a:tab pos="282575" algn="l"/>
                  </a:tabLst>
                  <a:defRPr/>
                </a:pP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A99A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─</a:t>
                </a: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 </a:t>
                </a: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31</a:t>
                </a: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% are among young people (15–24)</a:t>
                </a:r>
              </a:p>
              <a:p>
                <a:pPr marL="454025" marR="0" lvl="1" indent="0" algn="l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>
                    <a:tab pos="282575" algn="l"/>
                  </a:tabLst>
                  <a:defRPr/>
                </a:pP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A99A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─</a:t>
                </a: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 20% are among young women (15–24)</a:t>
                </a:r>
              </a:p>
              <a:p>
                <a:pPr marL="454025" marR="0" lvl="1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82575" algn="l"/>
                  </a:tabLst>
                  <a:defRPr/>
                </a:pPr>
                <a:endParaRPr kumimoji="0" lang="en-US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7171" name="Rectangle 37"/>
              <p:cNvSpPr>
                <a:spLocks noChangeArrowheads="1"/>
              </p:cNvSpPr>
              <p:nvPr/>
            </p:nvSpPr>
            <p:spPr bwMode="auto">
              <a:xfrm>
                <a:off x="606425" y="730250"/>
                <a:ext cx="9585325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2100" strike="noStrike" baseline="0" dirty="0">
                    <a:latin typeface="Arial Bold" charset="0"/>
                  </a:rPr>
                  <a:t>Every day there are 40</a:t>
                </a:r>
                <a:r>
                  <a:rPr kumimoji="0" lang="en-US" altLang="en-US" sz="2100" b="0" i="0" u="non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Arial Bold" charset="0"/>
                    <a:ea typeface="ＭＳ Ｐゴシック" pitchFamily="34" charset="-128"/>
                    <a:cs typeface="+mn-cs"/>
                  </a:rPr>
                  <a:t>00</a:t>
                </a:r>
                <a:r>
                  <a:rPr kumimoji="0" lang="en-US" altLang="en-US" sz="2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Bold" charset="0"/>
                    <a:ea typeface="ＭＳ Ｐゴシック" pitchFamily="34" charset="-128"/>
                    <a:cs typeface="+mn-cs"/>
                  </a:rPr>
                  <a:t> new HIV infections (adults and children) </a:t>
                </a:r>
                <a:r>
                  <a:rPr kumimoji="0" lang="en-US" altLang="en-US" sz="2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5F4FD"/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  <a:sym typeface="Webdings" pitchFamily="18" charset="2"/>
                  </a:rPr>
                  <a:t></a:t>
                </a:r>
                <a:r>
                  <a:rPr kumimoji="0" lang="en-US" altLang="en-US" sz="2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Bold" charset="0"/>
                    <a:ea typeface="ＭＳ Ｐゴシック" pitchFamily="34" charset="-128"/>
                    <a:cs typeface="+mn-cs"/>
                  </a:rPr>
                  <a:t> </a:t>
                </a:r>
                <a:r>
                  <a:rPr kumimoji="0" lang="en-US" altLang="en-US" sz="2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 Bold" charset="0"/>
                    <a:ea typeface="ＭＳ Ｐゴシック" pitchFamily="34" charset="-128"/>
                    <a:cs typeface="+mn-cs"/>
                  </a:rPr>
                  <a:t>2020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CC87C29-765F-47A6-BAFD-3748EEB6D170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20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150D9CD-6FA4-49E7-BC8A-F1A7478AE365}"/>
              </a:ext>
            </a:extLst>
          </p:cNvPr>
          <p:cNvGrpSpPr/>
          <p:nvPr/>
        </p:nvGrpSpPr>
        <p:grpSpPr>
          <a:xfrm>
            <a:off x="363600" y="730250"/>
            <a:ext cx="9828150" cy="5918756"/>
            <a:chOff x="363600" y="730250"/>
            <a:chExt cx="9828150" cy="591875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2C73C4E-F852-4709-82C9-49B170D1025C}"/>
                </a:ext>
              </a:extLst>
            </p:cNvPr>
            <p:cNvGrpSpPr/>
            <p:nvPr/>
          </p:nvGrpSpPr>
          <p:grpSpPr>
            <a:xfrm>
              <a:off x="363600" y="730250"/>
              <a:ext cx="9828150" cy="5365750"/>
              <a:chOff x="363600" y="730250"/>
              <a:chExt cx="9828150" cy="5365750"/>
            </a:xfrm>
          </p:grpSpPr>
          <p:sp>
            <p:nvSpPr>
              <p:cNvPr id="9218" name="Rectangle 2"/>
              <p:cNvSpPr>
                <a:spLocks noChangeArrowheads="1"/>
              </p:cNvSpPr>
              <p:nvPr/>
            </p:nvSpPr>
            <p:spPr bwMode="auto">
              <a:xfrm>
                <a:off x="365125" y="5943600"/>
                <a:ext cx="707390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14300"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114300" algn="l" defTabSz="914400" rtl="0" eaLnBrk="0" fontAlgn="base" latinLnBrk="0" hangingPunct="0">
                  <a:lnSpc>
                    <a:spcPct val="12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14300" algn="l"/>
                  </a:tabLst>
                  <a:defRPr/>
                </a:pPr>
                <a:r>
                  <a:rPr kumimoji="0" lang="en-US" altLang="en-US" sz="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The ranges around the estimates in this table define the boundaries within which the actual numbers lie, based on the best available information. </a:t>
                </a:r>
              </a:p>
            </p:txBody>
          </p:sp>
          <p:sp>
            <p:nvSpPr>
              <p:cNvPr id="9219" name="Rectangle 62"/>
              <p:cNvSpPr>
                <a:spLocks noChangeArrowheads="1"/>
              </p:cNvSpPr>
              <p:nvPr/>
            </p:nvSpPr>
            <p:spPr bwMode="auto">
              <a:xfrm>
                <a:off x="365125" y="730250"/>
                <a:ext cx="9826625" cy="442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uLnTx/>
                    <a:uFillTx/>
                    <a:latin typeface="Arial Bold" charset="0"/>
                    <a:ea typeface="ＭＳ Ｐゴシック" pitchFamily="34" charset="-128"/>
                    <a:cs typeface="+mn-cs"/>
                  </a:rPr>
                  <a:t>Regional HIV and AIDS statistics and features </a:t>
                </a:r>
                <a:r>
                  <a:rPr kumimoji="0" lang="en-US" alt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A99A"/>
                    </a:solidFill>
                    <a:uLnTx/>
                    <a:uFillTx/>
                    <a:latin typeface="Arial"/>
                    <a:ea typeface="ＭＳ Ｐゴシック" pitchFamily="34" charset="-128"/>
                    <a:cs typeface="+mn-cs"/>
                    <a:sym typeface="Webdings" pitchFamily="18" charset="2"/>
                  </a:rPr>
                  <a:t></a:t>
                </a:r>
                <a:r>
                  <a:rPr kumimoji="0" lang="en-US" altLang="en-US" sz="2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uLnTx/>
                    <a:uFillTx/>
                    <a:latin typeface="Arial Bold" charset="0"/>
                    <a:ea typeface="ＭＳ Ｐゴシック" pitchFamily="34" charset="-128"/>
                    <a:cs typeface="+mn-cs"/>
                  </a:rPr>
                  <a:t> 2020</a:t>
                </a:r>
              </a:p>
            </p:txBody>
          </p:sp>
          <p:sp>
            <p:nvSpPr>
              <p:cNvPr id="9273" name="Rectangle 6"/>
              <p:cNvSpPr>
                <a:spLocks noChangeArrowheads="1"/>
              </p:cNvSpPr>
              <p:nvPr/>
            </p:nvSpPr>
            <p:spPr bwMode="auto">
              <a:xfrm>
                <a:off x="5624561" y="1349376"/>
                <a:ext cx="1736725" cy="457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ctr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Adults and children newly infected with HIV</a:t>
                </a:r>
              </a:p>
            </p:txBody>
          </p:sp>
          <p:sp>
            <p:nvSpPr>
              <p:cNvPr id="9274" name="Rectangle 7"/>
              <p:cNvSpPr>
                <a:spLocks noChangeArrowheads="1"/>
              </p:cNvSpPr>
              <p:nvPr/>
            </p:nvSpPr>
            <p:spPr bwMode="auto">
              <a:xfrm>
                <a:off x="3198813" y="1349375"/>
                <a:ext cx="1644650" cy="457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ctr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Adults and children living with HIV</a:t>
                </a:r>
              </a:p>
            </p:txBody>
          </p:sp>
          <p:sp>
            <p:nvSpPr>
              <p:cNvPr id="9275" name="Rectangle 39"/>
              <p:cNvSpPr>
                <a:spLocks noChangeArrowheads="1"/>
              </p:cNvSpPr>
              <p:nvPr/>
            </p:nvSpPr>
            <p:spPr bwMode="auto">
              <a:xfrm>
                <a:off x="8318500" y="1349375"/>
                <a:ext cx="1554163" cy="457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ctr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Adult and child </a:t>
                </a:r>
              </a:p>
              <a:p>
                <a:pPr marL="0" marR="0" lvl="0" indent="0" algn="ctr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deaths due to AIDS</a:t>
                </a:r>
              </a:p>
            </p:txBody>
          </p:sp>
          <p:sp>
            <p:nvSpPr>
              <p:cNvPr id="9224" name="Line 7"/>
              <p:cNvSpPr>
                <a:spLocks noChangeShapeType="1"/>
              </p:cNvSpPr>
              <p:nvPr/>
            </p:nvSpPr>
            <p:spPr bwMode="auto">
              <a:xfrm>
                <a:off x="474663" y="1853397"/>
                <a:ext cx="9296400" cy="0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25" name="Line 7"/>
              <p:cNvSpPr>
                <a:spLocks noChangeShapeType="1"/>
              </p:cNvSpPr>
              <p:nvPr/>
            </p:nvSpPr>
            <p:spPr bwMode="auto">
              <a:xfrm>
                <a:off x="474663" y="2278800"/>
                <a:ext cx="9296400" cy="0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26" name="Line 7"/>
              <p:cNvSpPr>
                <a:spLocks noChangeShapeType="1"/>
              </p:cNvSpPr>
              <p:nvPr/>
            </p:nvSpPr>
            <p:spPr bwMode="auto">
              <a:xfrm>
                <a:off x="474663" y="2703600"/>
                <a:ext cx="9296400" cy="0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27" name="Line 7"/>
              <p:cNvSpPr>
                <a:spLocks noChangeShapeType="1"/>
              </p:cNvSpPr>
              <p:nvPr/>
            </p:nvSpPr>
            <p:spPr bwMode="auto">
              <a:xfrm>
                <a:off x="474663" y="3128400"/>
                <a:ext cx="9296400" cy="0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28" name="Line 7"/>
              <p:cNvSpPr>
                <a:spLocks noChangeShapeType="1"/>
              </p:cNvSpPr>
              <p:nvPr/>
            </p:nvSpPr>
            <p:spPr bwMode="auto">
              <a:xfrm>
                <a:off x="474663" y="3553200"/>
                <a:ext cx="9296400" cy="0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29" name="Line 7"/>
              <p:cNvSpPr>
                <a:spLocks noChangeShapeType="1"/>
              </p:cNvSpPr>
              <p:nvPr/>
            </p:nvSpPr>
            <p:spPr bwMode="auto">
              <a:xfrm>
                <a:off x="474663" y="3978000"/>
                <a:ext cx="9296400" cy="0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30" name="Line 7"/>
              <p:cNvSpPr>
                <a:spLocks noChangeShapeType="1"/>
              </p:cNvSpPr>
              <p:nvPr/>
            </p:nvSpPr>
            <p:spPr bwMode="auto">
              <a:xfrm>
                <a:off x="474663" y="4827600"/>
                <a:ext cx="9296400" cy="0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31" name="Line 7"/>
              <p:cNvSpPr>
                <a:spLocks noChangeShapeType="1"/>
              </p:cNvSpPr>
              <p:nvPr/>
            </p:nvSpPr>
            <p:spPr bwMode="auto">
              <a:xfrm>
                <a:off x="474663" y="5255543"/>
                <a:ext cx="9296400" cy="0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32" name="Line 74"/>
              <p:cNvSpPr>
                <a:spLocks noChangeShapeType="1"/>
              </p:cNvSpPr>
              <p:nvPr/>
            </p:nvSpPr>
            <p:spPr bwMode="auto">
              <a:xfrm>
                <a:off x="3152775" y="1405927"/>
                <a:ext cx="0" cy="4320186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33" name="Line 75"/>
              <p:cNvSpPr>
                <a:spLocks noChangeShapeType="1"/>
              </p:cNvSpPr>
              <p:nvPr/>
            </p:nvSpPr>
            <p:spPr bwMode="auto">
              <a:xfrm>
                <a:off x="5215508" y="1405927"/>
                <a:ext cx="0" cy="4320186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34" name="Line 77"/>
              <p:cNvSpPr>
                <a:spLocks noChangeShapeType="1"/>
              </p:cNvSpPr>
              <p:nvPr/>
            </p:nvSpPr>
            <p:spPr bwMode="auto">
              <a:xfrm>
                <a:off x="7879804" y="1400539"/>
                <a:ext cx="0" cy="4320186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69" name="Rectangle 3"/>
              <p:cNvSpPr>
                <a:spLocks noChangeArrowheads="1"/>
              </p:cNvSpPr>
              <p:nvPr/>
            </p:nvSpPr>
            <p:spPr bwMode="auto">
              <a:xfrm>
                <a:off x="365125" y="5309545"/>
                <a:ext cx="2741613" cy="41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GLOBAL</a:t>
                </a:r>
              </a:p>
            </p:txBody>
          </p:sp>
          <p:sp>
            <p:nvSpPr>
              <p:cNvPr id="9270" name="Rectangle 4"/>
              <p:cNvSpPr>
                <a:spLocks noChangeArrowheads="1"/>
              </p:cNvSpPr>
              <p:nvPr/>
            </p:nvSpPr>
            <p:spPr bwMode="auto">
              <a:xfrm>
                <a:off x="3214800" y="5309545"/>
                <a:ext cx="1644650" cy="41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18288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37.7 million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[30.2 million–45.1 million]</a:t>
                </a:r>
              </a:p>
            </p:txBody>
          </p:sp>
          <p:sp>
            <p:nvSpPr>
              <p:cNvPr id="9271" name="Rectangle 5"/>
              <p:cNvSpPr>
                <a:spLocks noChangeArrowheads="1"/>
              </p:cNvSpPr>
              <p:nvPr/>
            </p:nvSpPr>
            <p:spPr bwMode="auto">
              <a:xfrm>
                <a:off x="5639023" y="5309545"/>
                <a:ext cx="1736725" cy="41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1.5 million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[1.0 million–2.0 million]</a:t>
                </a:r>
              </a:p>
            </p:txBody>
          </p:sp>
          <p:sp>
            <p:nvSpPr>
              <p:cNvPr id="9272" name="Rectangle 38"/>
              <p:cNvSpPr>
                <a:spLocks noChangeArrowheads="1"/>
              </p:cNvSpPr>
              <p:nvPr/>
            </p:nvSpPr>
            <p:spPr bwMode="auto">
              <a:xfrm>
                <a:off x="8244000" y="5309545"/>
                <a:ext cx="1554163" cy="41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400" dirty="0">
                    <a:solidFill>
                      <a:srgbClr val="000000"/>
                    </a:solidFill>
                  </a:rPr>
                  <a:t>68</a:t>
                </a: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</a:t>
                </a:r>
                <a:r>
                  <a:rPr lang="en-US" altLang="en-US" sz="1000" dirty="0">
                    <a:solidFill>
                      <a:srgbClr val="4D4D4D"/>
                    </a:solidFill>
                  </a:rPr>
                  <a:t>48</a:t>
                </a:r>
                <a:r>
                  <a:rPr kumimoji="0" lang="en-US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0 000–1.0 million]</a:t>
                </a:r>
              </a:p>
            </p:txBody>
          </p:sp>
          <p:sp>
            <p:nvSpPr>
              <p:cNvPr id="9262" name="Rectangle 10"/>
              <p:cNvSpPr>
                <a:spLocks noChangeArrowheads="1"/>
              </p:cNvSpPr>
              <p:nvPr/>
            </p:nvSpPr>
            <p:spPr bwMode="auto">
              <a:xfrm>
                <a:off x="365125" y="2757600"/>
                <a:ext cx="274161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Middle East and North Africa</a:t>
                </a:r>
              </a:p>
            </p:txBody>
          </p:sp>
          <p:sp>
            <p:nvSpPr>
              <p:cNvPr id="9263" name="Rectangle 19"/>
              <p:cNvSpPr>
                <a:spLocks noChangeArrowheads="1"/>
              </p:cNvSpPr>
              <p:nvPr/>
            </p:nvSpPr>
            <p:spPr bwMode="auto">
              <a:xfrm>
                <a:off x="3214800" y="2757600"/>
                <a:ext cx="1644650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230 000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[190 000–310 000]</a:t>
                </a:r>
              </a:p>
            </p:txBody>
          </p:sp>
          <p:sp>
            <p:nvSpPr>
              <p:cNvPr id="9264" name="Rectangle 24"/>
              <p:cNvSpPr>
                <a:spLocks noChangeArrowheads="1"/>
              </p:cNvSpPr>
              <p:nvPr/>
            </p:nvSpPr>
            <p:spPr bwMode="auto">
              <a:xfrm>
                <a:off x="5639023" y="2757600"/>
                <a:ext cx="1736725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>
                    <a:solidFill>
                      <a:prstClr val="black"/>
                    </a:solidFill>
                  </a:rPr>
                  <a:t>16</a:t>
                </a: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</a:t>
                </a:r>
                <a:r>
                  <a:rPr lang="en-US" altLang="en-US" sz="900" dirty="0">
                    <a:solidFill>
                      <a:srgbClr val="4D4D4D"/>
                    </a:solidFill>
                  </a:rPr>
                  <a:t>12 0</a:t>
                </a: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00–28 000]</a:t>
                </a:r>
              </a:p>
            </p:txBody>
          </p:sp>
          <p:sp>
            <p:nvSpPr>
              <p:cNvPr id="9265" name="Rectangle 41"/>
              <p:cNvSpPr>
                <a:spLocks noChangeArrowheads="1"/>
              </p:cNvSpPr>
              <p:nvPr/>
            </p:nvSpPr>
            <p:spPr bwMode="auto">
              <a:xfrm>
                <a:off x="8244000" y="2757600"/>
                <a:ext cx="155416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>
                    <a:solidFill>
                      <a:prstClr val="black"/>
                    </a:solidFill>
                  </a:rPr>
                  <a:t>79</a:t>
                </a: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</a:t>
                </a:r>
                <a:r>
                  <a:rPr lang="en-US" altLang="en-US" sz="900" dirty="0">
                    <a:solidFill>
                      <a:srgbClr val="4D4D4D"/>
                    </a:solidFill>
                  </a:rPr>
                  <a:t>60</a:t>
                </a: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00–13 000]</a:t>
                </a:r>
              </a:p>
            </p:txBody>
          </p:sp>
          <p:sp>
            <p:nvSpPr>
              <p:cNvPr id="9258" name="Rectangle 12"/>
              <p:cNvSpPr>
                <a:spLocks noChangeArrowheads="1"/>
              </p:cNvSpPr>
              <p:nvPr/>
            </p:nvSpPr>
            <p:spPr bwMode="auto">
              <a:xfrm>
                <a:off x="365125" y="3182400"/>
                <a:ext cx="274161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Asia and the Pacific</a:t>
                </a:r>
              </a:p>
            </p:txBody>
          </p:sp>
          <p:sp>
            <p:nvSpPr>
              <p:cNvPr id="9259" name="Rectangle 20"/>
              <p:cNvSpPr>
                <a:spLocks noChangeArrowheads="1"/>
              </p:cNvSpPr>
              <p:nvPr/>
            </p:nvSpPr>
            <p:spPr bwMode="auto">
              <a:xfrm>
                <a:off x="3214800" y="3182400"/>
                <a:ext cx="1644650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5.8 million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[4.3 million–7.0 million]</a:t>
                </a:r>
              </a:p>
            </p:txBody>
          </p:sp>
          <p:sp>
            <p:nvSpPr>
              <p:cNvPr id="9260" name="Rectangle 25"/>
              <p:cNvSpPr>
                <a:spLocks noChangeArrowheads="1"/>
              </p:cNvSpPr>
              <p:nvPr/>
            </p:nvSpPr>
            <p:spPr bwMode="auto">
              <a:xfrm>
                <a:off x="5639023" y="3182400"/>
                <a:ext cx="1736725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>
                    <a:solidFill>
                      <a:prstClr val="black"/>
                    </a:solidFill>
                  </a:rPr>
                  <a:t>24</a:t>
                </a: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</a:t>
                </a:r>
                <a:r>
                  <a:rPr lang="en-US" altLang="en-US" sz="900" dirty="0">
                    <a:solidFill>
                      <a:srgbClr val="4D4D4D"/>
                    </a:solidFill>
                  </a:rPr>
                  <a:t>17</a:t>
                </a: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0 000–310 000]</a:t>
                </a:r>
              </a:p>
            </p:txBody>
          </p:sp>
          <p:sp>
            <p:nvSpPr>
              <p:cNvPr id="9261" name="Rectangle 42"/>
              <p:cNvSpPr>
                <a:spLocks noChangeArrowheads="1"/>
              </p:cNvSpPr>
              <p:nvPr/>
            </p:nvSpPr>
            <p:spPr bwMode="auto">
              <a:xfrm>
                <a:off x="8244000" y="3182400"/>
                <a:ext cx="155416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>
                    <a:solidFill>
                      <a:prstClr val="black"/>
                    </a:solidFill>
                  </a:rPr>
                  <a:t>13</a:t>
                </a: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[87 000–200 000]</a:t>
                </a:r>
              </a:p>
            </p:txBody>
          </p:sp>
          <p:sp>
            <p:nvSpPr>
              <p:cNvPr id="9254" name="Rectangle 14"/>
              <p:cNvSpPr>
                <a:spLocks noChangeArrowheads="1"/>
              </p:cNvSpPr>
              <p:nvPr/>
            </p:nvSpPr>
            <p:spPr bwMode="auto">
              <a:xfrm>
                <a:off x="365125" y="4456800"/>
                <a:ext cx="274161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Eastern Europe and central Asia</a:t>
                </a:r>
              </a:p>
            </p:txBody>
          </p:sp>
          <p:sp>
            <p:nvSpPr>
              <p:cNvPr id="9255" name="Rectangle 21"/>
              <p:cNvSpPr>
                <a:spLocks noChangeArrowheads="1"/>
              </p:cNvSpPr>
              <p:nvPr/>
            </p:nvSpPr>
            <p:spPr bwMode="auto">
              <a:xfrm>
                <a:off x="3214800" y="4456800"/>
                <a:ext cx="1644650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1.6 million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[1.5 million–1.8 million]</a:t>
                </a:r>
              </a:p>
            </p:txBody>
          </p:sp>
          <p:sp>
            <p:nvSpPr>
              <p:cNvPr id="9256" name="Rectangle 26"/>
              <p:cNvSpPr>
                <a:spLocks noChangeArrowheads="1"/>
              </p:cNvSpPr>
              <p:nvPr/>
            </p:nvSpPr>
            <p:spPr bwMode="auto">
              <a:xfrm>
                <a:off x="5639023" y="4456800"/>
                <a:ext cx="1736725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140 000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[120 000–160 000]</a:t>
                </a:r>
              </a:p>
            </p:txBody>
          </p:sp>
          <p:sp>
            <p:nvSpPr>
              <p:cNvPr id="9257" name="Rectangle 43"/>
              <p:cNvSpPr>
                <a:spLocks noChangeArrowheads="1"/>
              </p:cNvSpPr>
              <p:nvPr/>
            </p:nvSpPr>
            <p:spPr bwMode="auto">
              <a:xfrm>
                <a:off x="8244000" y="4456800"/>
                <a:ext cx="155416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35 000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[28 000–43 000]</a:t>
                </a:r>
              </a:p>
            </p:txBody>
          </p:sp>
          <p:sp>
            <p:nvSpPr>
              <p:cNvPr id="9250" name="Rectangle 9"/>
              <p:cNvSpPr>
                <a:spLocks noChangeArrowheads="1"/>
              </p:cNvSpPr>
              <p:nvPr/>
            </p:nvSpPr>
            <p:spPr bwMode="auto">
              <a:xfrm>
                <a:off x="365125" y="2332800"/>
                <a:ext cx="274161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Western and central Africa</a:t>
                </a:r>
                <a:endPara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9251" name="Rectangle 28"/>
              <p:cNvSpPr>
                <a:spLocks noChangeArrowheads="1"/>
              </p:cNvSpPr>
              <p:nvPr/>
            </p:nvSpPr>
            <p:spPr bwMode="auto">
              <a:xfrm>
                <a:off x="3214800" y="2332800"/>
                <a:ext cx="1644650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>
                    <a:solidFill>
                      <a:prstClr val="black"/>
                    </a:solidFill>
                  </a:rPr>
                  <a:t>4</a:t>
                </a: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.7 million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[3.9 million–5.8 million]</a:t>
                </a:r>
              </a:p>
            </p:txBody>
          </p:sp>
          <p:sp>
            <p:nvSpPr>
              <p:cNvPr id="9252" name="Rectangle 33"/>
              <p:cNvSpPr>
                <a:spLocks noChangeArrowheads="1"/>
              </p:cNvSpPr>
              <p:nvPr/>
            </p:nvSpPr>
            <p:spPr bwMode="auto">
              <a:xfrm>
                <a:off x="5639023" y="2332800"/>
                <a:ext cx="1736725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200 000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[130 000–330 000]</a:t>
                </a:r>
              </a:p>
            </p:txBody>
          </p:sp>
          <p:sp>
            <p:nvSpPr>
              <p:cNvPr id="9253" name="Rectangle 45"/>
              <p:cNvSpPr>
                <a:spLocks noChangeArrowheads="1"/>
              </p:cNvSpPr>
              <p:nvPr/>
            </p:nvSpPr>
            <p:spPr bwMode="auto">
              <a:xfrm>
                <a:off x="8244000" y="2332800"/>
                <a:ext cx="155416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150 000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[100 000–210 000]</a:t>
                </a:r>
              </a:p>
            </p:txBody>
          </p:sp>
          <p:sp>
            <p:nvSpPr>
              <p:cNvPr id="9243" name="Rectangle 15"/>
              <p:cNvSpPr>
                <a:spLocks noChangeArrowheads="1"/>
              </p:cNvSpPr>
              <p:nvPr/>
            </p:nvSpPr>
            <p:spPr bwMode="auto">
              <a:xfrm>
                <a:off x="365125" y="4881600"/>
                <a:ext cx="274161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Western and central Europe and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North America</a:t>
                </a:r>
              </a:p>
            </p:txBody>
          </p:sp>
          <p:sp>
            <p:nvSpPr>
              <p:cNvPr id="9244" name="Rectangle 31"/>
              <p:cNvSpPr>
                <a:spLocks noChangeArrowheads="1"/>
              </p:cNvSpPr>
              <p:nvPr/>
            </p:nvSpPr>
            <p:spPr bwMode="auto">
              <a:xfrm>
                <a:off x="3214800" y="4881600"/>
                <a:ext cx="1644650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2.2 million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[1.9 million–2.6 million]</a:t>
                </a:r>
              </a:p>
            </p:txBody>
          </p:sp>
          <p:sp>
            <p:nvSpPr>
              <p:cNvPr id="9245" name="Rectangle 36"/>
              <p:cNvSpPr>
                <a:spLocks noChangeArrowheads="1"/>
              </p:cNvSpPr>
              <p:nvPr/>
            </p:nvSpPr>
            <p:spPr bwMode="auto">
              <a:xfrm>
                <a:off x="5639023" y="4881600"/>
                <a:ext cx="1736725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67 000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[53 000–81 000]</a:t>
                </a:r>
              </a:p>
            </p:txBody>
          </p:sp>
          <p:sp>
            <p:nvSpPr>
              <p:cNvPr id="9246" name="Rectangle 48"/>
              <p:cNvSpPr>
                <a:spLocks noChangeArrowheads="1"/>
              </p:cNvSpPr>
              <p:nvPr/>
            </p:nvSpPr>
            <p:spPr bwMode="auto">
              <a:xfrm>
                <a:off x="8244000" y="4881600"/>
                <a:ext cx="155416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13 000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[9200–17 000]</a:t>
                </a:r>
              </a:p>
            </p:txBody>
          </p:sp>
          <p:sp>
            <p:nvSpPr>
              <p:cNvPr id="9266" name="Rectangle 8"/>
              <p:cNvSpPr>
                <a:spLocks noChangeArrowheads="1"/>
              </p:cNvSpPr>
              <p:nvPr/>
            </p:nvSpPr>
            <p:spPr bwMode="auto">
              <a:xfrm>
                <a:off x="365125" y="1908000"/>
                <a:ext cx="274161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Eastern and southern Africa</a:t>
                </a:r>
                <a:endPara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9267" name="Rectangle 18"/>
              <p:cNvSpPr>
                <a:spLocks noChangeArrowheads="1"/>
              </p:cNvSpPr>
              <p:nvPr/>
            </p:nvSpPr>
            <p:spPr bwMode="auto">
              <a:xfrm>
                <a:off x="3214800" y="1908000"/>
                <a:ext cx="1644650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20.6 million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[16.8 million–24.4 million]</a:t>
                </a:r>
              </a:p>
            </p:txBody>
          </p:sp>
          <p:sp>
            <p:nvSpPr>
              <p:cNvPr id="9268" name="Rectangle 23"/>
              <p:cNvSpPr>
                <a:spLocks noChangeArrowheads="1"/>
              </p:cNvSpPr>
              <p:nvPr/>
            </p:nvSpPr>
            <p:spPr bwMode="auto">
              <a:xfrm>
                <a:off x="5639023" y="1908000"/>
                <a:ext cx="1736725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670 000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[470 000–930 000]</a:t>
                </a:r>
              </a:p>
            </p:txBody>
          </p:sp>
          <p:sp>
            <p:nvSpPr>
              <p:cNvPr id="9221" name="Rectangle 41"/>
              <p:cNvSpPr>
                <a:spLocks noChangeArrowheads="1"/>
              </p:cNvSpPr>
              <p:nvPr/>
            </p:nvSpPr>
            <p:spPr bwMode="auto">
              <a:xfrm>
                <a:off x="8269288" y="1908238"/>
                <a:ext cx="1554162" cy="320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310 000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[220 000–470 000]</a:t>
                </a:r>
              </a:p>
            </p:txBody>
          </p:sp>
          <p:sp>
            <p:nvSpPr>
              <p:cNvPr id="9247" name="Rectangle 13"/>
              <p:cNvSpPr>
                <a:spLocks noChangeArrowheads="1"/>
              </p:cNvSpPr>
              <p:nvPr/>
            </p:nvSpPr>
            <p:spPr bwMode="auto">
              <a:xfrm>
                <a:off x="365125" y="3607200"/>
                <a:ext cx="274161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Latin America </a:t>
                </a:r>
                <a:endPara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9248" name="Rectangle 30"/>
              <p:cNvSpPr>
                <a:spLocks noChangeArrowheads="1"/>
              </p:cNvSpPr>
              <p:nvPr/>
            </p:nvSpPr>
            <p:spPr bwMode="auto">
              <a:xfrm>
                <a:off x="3214800" y="3607200"/>
                <a:ext cx="1644650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>
                    <a:solidFill>
                      <a:prstClr val="black"/>
                    </a:solidFill>
                  </a:rPr>
                  <a:t>2</a:t>
                </a: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.1 million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[1.4 million–2.7 million]</a:t>
                </a:r>
              </a:p>
            </p:txBody>
          </p:sp>
          <p:sp>
            <p:nvSpPr>
              <p:cNvPr id="9249" name="Rectangle 35"/>
              <p:cNvSpPr>
                <a:spLocks noChangeArrowheads="1"/>
              </p:cNvSpPr>
              <p:nvPr/>
            </p:nvSpPr>
            <p:spPr bwMode="auto">
              <a:xfrm>
                <a:off x="5639023" y="3607200"/>
                <a:ext cx="1736725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100 000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</a:t>
                </a:r>
                <a:r>
                  <a:rPr lang="en-US" altLang="en-US" sz="900" dirty="0">
                    <a:solidFill>
                      <a:srgbClr val="4D4D4D"/>
                    </a:solidFill>
                  </a:rPr>
                  <a:t>66</a:t>
                </a: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 000–150 000]</a:t>
                </a:r>
              </a:p>
            </p:txBody>
          </p:sp>
          <p:sp>
            <p:nvSpPr>
              <p:cNvPr id="9222" name="Rectangle 43"/>
              <p:cNvSpPr>
                <a:spLocks noChangeArrowheads="1"/>
              </p:cNvSpPr>
              <p:nvPr/>
            </p:nvSpPr>
            <p:spPr bwMode="auto">
              <a:xfrm>
                <a:off x="8239125" y="3608042"/>
                <a:ext cx="1554163" cy="320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31 000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[20 000–46 000]</a:t>
                </a:r>
              </a:p>
            </p:txBody>
          </p:sp>
          <p:sp>
            <p:nvSpPr>
              <p:cNvPr id="67" name="Line 7"/>
              <p:cNvSpPr>
                <a:spLocks noChangeShapeType="1"/>
              </p:cNvSpPr>
              <p:nvPr/>
            </p:nvSpPr>
            <p:spPr bwMode="auto">
              <a:xfrm>
                <a:off x="475200" y="4402800"/>
                <a:ext cx="9296400" cy="0"/>
              </a:xfrm>
              <a:prstGeom prst="line">
                <a:avLst/>
              </a:prstGeom>
              <a:ln>
                <a:solidFill>
                  <a:srgbClr val="00A99A"/>
                </a:solidFill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9" name="Rectangle 13"/>
              <p:cNvSpPr>
                <a:spLocks noChangeArrowheads="1"/>
              </p:cNvSpPr>
              <p:nvPr/>
            </p:nvSpPr>
            <p:spPr bwMode="auto">
              <a:xfrm>
                <a:off x="363600" y="4032000"/>
                <a:ext cx="2741613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l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Caribbean </a:t>
                </a:r>
                <a:endPara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70" name="Rectangle 30"/>
              <p:cNvSpPr>
                <a:spLocks noChangeArrowheads="1"/>
              </p:cNvSpPr>
              <p:nvPr/>
            </p:nvSpPr>
            <p:spPr bwMode="auto">
              <a:xfrm>
                <a:off x="3213275" y="4032000"/>
                <a:ext cx="1644650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330 000</a:t>
                </a:r>
                <a:endPara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endParaRP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[280 000–390 000]</a:t>
                </a:r>
              </a:p>
            </p:txBody>
          </p:sp>
          <p:sp>
            <p:nvSpPr>
              <p:cNvPr id="71" name="Rectangle 35"/>
              <p:cNvSpPr>
                <a:spLocks noChangeArrowheads="1"/>
              </p:cNvSpPr>
              <p:nvPr/>
            </p:nvSpPr>
            <p:spPr bwMode="auto">
              <a:xfrm>
                <a:off x="5637498" y="4032000"/>
                <a:ext cx="1736725" cy="320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13 000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</a:t>
                </a:r>
                <a:r>
                  <a:rPr lang="en-US" altLang="en-US" sz="900" dirty="0">
                    <a:solidFill>
                      <a:srgbClr val="4D4D4D"/>
                    </a:solidFill>
                  </a:rPr>
                  <a:t>87</a:t>
                </a: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00–18 000]</a:t>
                </a:r>
              </a:p>
            </p:txBody>
          </p:sp>
          <p:sp>
            <p:nvSpPr>
              <p:cNvPr id="72" name="Rectangle 43"/>
              <p:cNvSpPr>
                <a:spLocks noChangeArrowheads="1"/>
              </p:cNvSpPr>
              <p:nvPr/>
            </p:nvSpPr>
            <p:spPr bwMode="auto">
              <a:xfrm>
                <a:off x="8237600" y="4032842"/>
                <a:ext cx="1554163" cy="320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6000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[</a:t>
                </a:r>
                <a:r>
                  <a:rPr lang="en-US" altLang="en-US" sz="900" dirty="0">
                    <a:solidFill>
                      <a:srgbClr val="4D4D4D"/>
                    </a:solidFill>
                  </a:rPr>
                  <a:t>43</a:t>
                </a:r>
                <a:r>
                  <a:rPr kumimoji="0" lang="en-US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00–8500]</a:t>
                </a: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C5CA521-8984-4889-B949-F3CD971625C9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D4B07E3-378A-4E88-A291-DFF8C4D44C0C}"/>
              </a:ext>
            </a:extLst>
          </p:cNvPr>
          <p:cNvGrpSpPr/>
          <p:nvPr/>
        </p:nvGrpSpPr>
        <p:grpSpPr>
          <a:xfrm>
            <a:off x="91440" y="730250"/>
            <a:ext cx="10100310" cy="5918756"/>
            <a:chOff x="91440" y="730250"/>
            <a:chExt cx="10100310" cy="5918756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Adults and children estimated to be living with HIV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1990–2020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EE0DC02-FE4D-44C5-B99F-E9AE6F4D7E5B}"/>
                </a:ext>
              </a:extLst>
            </p:cNvPr>
            <p:cNvGrpSpPr/>
            <p:nvPr/>
          </p:nvGrpSpPr>
          <p:grpSpPr>
            <a:xfrm>
              <a:off x="1371600" y="5166360"/>
              <a:ext cx="6309278" cy="276999"/>
              <a:chOff x="1600200" y="5129784"/>
              <a:chExt cx="6309278" cy="27699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874520" y="5129784"/>
                <a:ext cx="35878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rPr>
                  <a:t>Adults and children estimated to be living with HIV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600200" y="5257800"/>
                <a:ext cx="270000" cy="1"/>
              </a:xfrm>
              <a:prstGeom prst="line">
                <a:avLst/>
              </a:prstGeom>
              <a:ln w="63500">
                <a:solidFill>
                  <a:srgbClr val="00A9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6309360" y="5129784"/>
                <a:ext cx="16001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rPr>
                  <a:t>Range of uncertainty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035040" y="5196283"/>
                <a:ext cx="270000" cy="144000"/>
              </a:xfrm>
              <a:prstGeom prst="rect">
                <a:avLst/>
              </a:prstGeom>
              <a:solidFill>
                <a:srgbClr val="E3F1F1"/>
              </a:solidFill>
              <a:ln w="12700">
                <a:solidFill>
                  <a:srgbClr val="DCE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782565C-B2AF-4FDC-BDFD-EEEDA03EC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40" y="1828800"/>
              <a:ext cx="9732212" cy="3200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EDEAF1-0E4C-47CD-879A-AEEC3108CA8C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312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E9D00C7-C8B2-4213-BFA5-965D98E5E027}"/>
              </a:ext>
            </a:extLst>
          </p:cNvPr>
          <p:cNvGrpSpPr/>
          <p:nvPr/>
        </p:nvGrpSpPr>
        <p:grpSpPr>
          <a:xfrm>
            <a:off x="91440" y="730250"/>
            <a:ext cx="10100310" cy="5918756"/>
            <a:chOff x="91440" y="730250"/>
            <a:chExt cx="10100310" cy="5918756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Adults and children newly infected with HIV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1990–2020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50E67EA-0134-41CB-9873-5996F3DF7E41}"/>
                </a:ext>
              </a:extLst>
            </p:cNvPr>
            <p:cNvGrpSpPr/>
            <p:nvPr/>
          </p:nvGrpSpPr>
          <p:grpSpPr>
            <a:xfrm>
              <a:off x="1371600" y="5166360"/>
              <a:ext cx="6309278" cy="276999"/>
              <a:chOff x="1371600" y="4937760"/>
              <a:chExt cx="6309278" cy="276999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E7013E-0170-4D22-BCCB-5709D2DC55B7}"/>
                  </a:ext>
                </a:extLst>
              </p:cNvPr>
              <p:cNvSpPr txBox="1"/>
              <p:nvPr/>
            </p:nvSpPr>
            <p:spPr>
              <a:xfrm>
                <a:off x="1645920" y="4937760"/>
                <a:ext cx="31181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rPr>
                  <a:t>Adults and children newly infected with HIV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C2D332B-4899-4008-9C9B-B928CA53D278}"/>
                  </a:ext>
                </a:extLst>
              </p:cNvPr>
              <p:cNvCxnSpPr/>
              <p:nvPr/>
            </p:nvCxnSpPr>
            <p:spPr>
              <a:xfrm>
                <a:off x="1371600" y="5065776"/>
                <a:ext cx="270000" cy="1"/>
              </a:xfrm>
              <a:prstGeom prst="line">
                <a:avLst/>
              </a:prstGeom>
              <a:ln w="63500">
                <a:solidFill>
                  <a:srgbClr val="00A9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4AF5A50-0CF0-4E72-804C-2F9E5F82ECA6}"/>
                  </a:ext>
                </a:extLst>
              </p:cNvPr>
              <p:cNvSpPr txBox="1"/>
              <p:nvPr/>
            </p:nvSpPr>
            <p:spPr>
              <a:xfrm>
                <a:off x="6080760" y="4937760"/>
                <a:ext cx="16001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rPr>
                  <a:t>Range of uncertainty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979534F-4023-4D22-B832-A31499694B93}"/>
                  </a:ext>
                </a:extLst>
              </p:cNvPr>
              <p:cNvSpPr/>
              <p:nvPr/>
            </p:nvSpPr>
            <p:spPr>
              <a:xfrm>
                <a:off x="5806440" y="5004259"/>
                <a:ext cx="270000" cy="144000"/>
              </a:xfrm>
              <a:prstGeom prst="rect">
                <a:avLst/>
              </a:prstGeom>
              <a:solidFill>
                <a:srgbClr val="E3F1F1"/>
              </a:solidFill>
              <a:ln w="12700">
                <a:solidFill>
                  <a:srgbClr val="DCE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46961E1-126C-4874-8207-DC236A75CE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40" y="1828800"/>
              <a:ext cx="9732212" cy="32004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C730DEC-35D8-4DA9-876D-90072C0BC7A3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9217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4E1DC7A-8016-4FF3-A16D-04862B948EAE}"/>
              </a:ext>
            </a:extLst>
          </p:cNvPr>
          <p:cNvGrpSpPr/>
          <p:nvPr/>
        </p:nvGrpSpPr>
        <p:grpSpPr>
          <a:xfrm>
            <a:off x="91440" y="730250"/>
            <a:ext cx="10100310" cy="5918756"/>
            <a:chOff x="91440" y="730250"/>
            <a:chExt cx="10100310" cy="5918756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Adult and child deaths due to AIDS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1990–2020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506100F-C5D6-43C3-8CB5-86E5A3B9188B}"/>
                </a:ext>
              </a:extLst>
            </p:cNvPr>
            <p:cNvGrpSpPr/>
            <p:nvPr/>
          </p:nvGrpSpPr>
          <p:grpSpPr>
            <a:xfrm>
              <a:off x="1371600" y="5166360"/>
              <a:ext cx="6309278" cy="276999"/>
              <a:chOff x="1371600" y="4937760"/>
              <a:chExt cx="6309278" cy="276999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E9A25C-29DD-4B88-AC10-37C5FBC2F0DB}"/>
                  </a:ext>
                </a:extLst>
              </p:cNvPr>
              <p:cNvSpPr txBox="1"/>
              <p:nvPr/>
            </p:nvSpPr>
            <p:spPr>
              <a:xfrm>
                <a:off x="1645920" y="4937760"/>
                <a:ext cx="25566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rPr>
                  <a:t>Adult and child deaths due to AIDS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3D5B29C-FC38-4291-8C8C-46A2DD5FFC14}"/>
                  </a:ext>
                </a:extLst>
              </p:cNvPr>
              <p:cNvCxnSpPr/>
              <p:nvPr/>
            </p:nvCxnSpPr>
            <p:spPr>
              <a:xfrm>
                <a:off x="1371600" y="5065776"/>
                <a:ext cx="270000" cy="1"/>
              </a:xfrm>
              <a:prstGeom prst="line">
                <a:avLst/>
              </a:prstGeom>
              <a:ln w="63500">
                <a:solidFill>
                  <a:srgbClr val="00A9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5A3B571-85B9-4E0E-8550-38BB073E4EF8}"/>
                  </a:ext>
                </a:extLst>
              </p:cNvPr>
              <p:cNvSpPr txBox="1"/>
              <p:nvPr/>
            </p:nvSpPr>
            <p:spPr>
              <a:xfrm>
                <a:off x="6080760" y="4937760"/>
                <a:ext cx="16001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Arial"/>
                    <a:ea typeface="ＭＳ Ｐゴシック" pitchFamily="34" charset="-128"/>
                    <a:cs typeface="+mn-cs"/>
                  </a:rPr>
                  <a:t>Range of uncertainty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BACC8C5-7A25-4E0E-A704-E315941AA33C}"/>
                  </a:ext>
                </a:extLst>
              </p:cNvPr>
              <p:cNvSpPr/>
              <p:nvPr/>
            </p:nvSpPr>
            <p:spPr>
              <a:xfrm>
                <a:off x="5806440" y="5004259"/>
                <a:ext cx="270000" cy="144000"/>
              </a:xfrm>
              <a:prstGeom prst="rect">
                <a:avLst/>
              </a:prstGeom>
              <a:solidFill>
                <a:srgbClr val="E3F1F1"/>
              </a:solidFill>
              <a:ln w="12700">
                <a:solidFill>
                  <a:srgbClr val="DCE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EFC3762-54A3-4950-952E-1171232E8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40" y="1828800"/>
              <a:ext cx="9732212" cy="32004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177063D-FF5E-4645-AAC2-5038716609FD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9826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A5C045E-9C7B-428E-90A5-521645D634BF}"/>
              </a:ext>
            </a:extLst>
          </p:cNvPr>
          <p:cNvGrpSpPr/>
          <p:nvPr/>
        </p:nvGrpSpPr>
        <p:grpSpPr>
          <a:xfrm>
            <a:off x="606425" y="730250"/>
            <a:ext cx="9585325" cy="5918756"/>
            <a:chOff x="606425" y="730250"/>
            <a:chExt cx="9585325" cy="591875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D10DF8E-0E87-470B-94D8-36472727B397}"/>
                </a:ext>
              </a:extLst>
            </p:cNvPr>
            <p:cNvGrpSpPr/>
            <p:nvPr/>
          </p:nvGrpSpPr>
          <p:grpSpPr>
            <a:xfrm>
              <a:off x="606425" y="730250"/>
              <a:ext cx="9585325" cy="5118238"/>
              <a:chOff x="606425" y="730250"/>
              <a:chExt cx="9585325" cy="5118238"/>
            </a:xfrm>
          </p:grpSpPr>
          <p:sp>
            <p:nvSpPr>
              <p:cNvPr id="10251" name="Rectangle 37"/>
              <p:cNvSpPr>
                <a:spLocks noChangeArrowheads="1"/>
              </p:cNvSpPr>
              <p:nvPr/>
            </p:nvSpPr>
            <p:spPr bwMode="auto">
              <a:xfrm>
                <a:off x="606425" y="730250"/>
                <a:ext cx="9585325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altLang="en-US" sz="2100" dirty="0">
                    <a:latin typeface="Arial Bold" charset="0"/>
                  </a:rPr>
                  <a:t>Adults and children estimated to be living with HIV </a:t>
                </a:r>
                <a:r>
                  <a:rPr lang="en-US" altLang="en-US" sz="2200" b="1" dirty="0">
                    <a:solidFill>
                      <a:srgbClr val="00A99A"/>
                    </a:solidFill>
                    <a:latin typeface="Arial"/>
                    <a:sym typeface="Webdings" pitchFamily="18" charset="2"/>
                  </a:rPr>
                  <a:t></a:t>
                </a:r>
                <a:r>
                  <a:rPr lang="en-US" altLang="en-US" sz="2100" dirty="0">
                    <a:latin typeface="Arial Bold" charset="0"/>
                  </a:rPr>
                  <a:t> 2020 </a:t>
                </a:r>
              </a:p>
            </p:txBody>
          </p: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F5FB83C7-44FF-41C1-A9F4-B57F0CB3C7FE}"/>
                  </a:ext>
                </a:extLst>
              </p:cNvPr>
              <p:cNvGrpSpPr/>
              <p:nvPr/>
            </p:nvGrpSpPr>
            <p:grpSpPr>
              <a:xfrm>
                <a:off x="1246894" y="1440000"/>
                <a:ext cx="8029861" cy="4408488"/>
                <a:chOff x="1246894" y="1504950"/>
                <a:chExt cx="8029861" cy="4408488"/>
              </a:xfrm>
            </p:grpSpPr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46894" y="1504950"/>
                  <a:ext cx="8029861" cy="3878199"/>
                </a:xfrm>
                <a:prstGeom prst="rect">
                  <a:avLst/>
                </a:prstGeom>
              </p:spPr>
            </p:pic>
            <p:sp>
              <p:nvSpPr>
                <p:cNvPr id="10243" name="Rectangle 2"/>
                <p:cNvSpPr>
                  <a:spLocks noChangeArrowheads="1"/>
                </p:cNvSpPr>
                <p:nvPr/>
              </p:nvSpPr>
              <p:spPr bwMode="auto">
                <a:xfrm>
                  <a:off x="1555750" y="5516563"/>
                  <a:ext cx="7418388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2000" b="1" dirty="0"/>
                    <a:t>Total: 37.7 million</a:t>
                  </a:r>
                  <a:r>
                    <a:rPr lang="en-US" altLang="en-US" sz="2000" dirty="0"/>
                    <a:t> </a:t>
                  </a:r>
                  <a:r>
                    <a:rPr lang="en-US" altLang="en-US" dirty="0">
                      <a:solidFill>
                        <a:srgbClr val="4D4D4D"/>
                      </a:solidFill>
                    </a:rPr>
                    <a:t>[30.2 million–45.1 million]</a:t>
                  </a:r>
                  <a:endParaRPr lang="en-US" altLang="en-US" sz="200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0244" name="Rectangle 27"/>
                <p:cNvSpPr>
                  <a:spLocks noChangeArrowheads="1"/>
                </p:cNvSpPr>
                <p:nvPr/>
              </p:nvSpPr>
              <p:spPr bwMode="auto">
                <a:xfrm>
                  <a:off x="4251325" y="3082945"/>
                  <a:ext cx="2278063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  <a:spcAft>
                      <a:spcPts val="0"/>
                    </a:spcAft>
                  </a:pPr>
                  <a:r>
                    <a:rPr lang="en-US" altLang="en-US" sz="1200" b="1" dirty="0"/>
                    <a:t>Middle East and North Africa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230 000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[190 000–310 000]</a:t>
                  </a:r>
                </a:p>
              </p:txBody>
            </p:sp>
            <p:sp>
              <p:nvSpPr>
                <p:cNvPr id="10245" name="Rectangle 28"/>
                <p:cNvSpPr>
                  <a:spLocks noChangeArrowheads="1"/>
                </p:cNvSpPr>
                <p:nvPr/>
              </p:nvSpPr>
              <p:spPr bwMode="auto">
                <a:xfrm>
                  <a:off x="3831730" y="3587001"/>
                  <a:ext cx="1947862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  <a:spcAft>
                      <a:spcPts val="0"/>
                    </a:spcAft>
                  </a:pPr>
                  <a:r>
                    <a:rPr lang="en-US" altLang="en-US" sz="1200" b="1" dirty="0"/>
                    <a:t>Western and central Africa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4.7 million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[3.9 million–5.8 million]</a:t>
                  </a:r>
                </a:p>
              </p:txBody>
            </p:sp>
            <p:sp>
              <p:nvSpPr>
                <p:cNvPr id="10246" name="Rectangle 29"/>
                <p:cNvSpPr>
                  <a:spLocks noChangeArrowheads="1"/>
                </p:cNvSpPr>
                <p:nvPr/>
              </p:nvSpPr>
              <p:spPr bwMode="auto">
                <a:xfrm>
                  <a:off x="5800346" y="1991781"/>
                  <a:ext cx="1739900" cy="56938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  <a:spcAft>
                      <a:spcPts val="0"/>
                    </a:spcAft>
                  </a:pPr>
                  <a:r>
                    <a:rPr lang="en-US" altLang="en-US" sz="1200" b="1" dirty="0"/>
                    <a:t>Eastern Europe </a:t>
                  </a:r>
                  <a:br>
                    <a:rPr lang="en-US" altLang="en-US" sz="1200" b="1" dirty="0"/>
                  </a:br>
                  <a:r>
                    <a:rPr lang="en-US" altLang="en-US" sz="1200" b="1" dirty="0"/>
                    <a:t>and central Asia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1.6 million 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[1.5 million–1.8 million]</a:t>
                  </a:r>
                </a:p>
              </p:txBody>
            </p:sp>
            <p:sp>
              <p:nvSpPr>
                <p:cNvPr id="10247" name="Rectangle 30"/>
                <p:cNvSpPr>
                  <a:spLocks noChangeArrowheads="1"/>
                </p:cNvSpPr>
                <p:nvPr/>
              </p:nvSpPr>
              <p:spPr bwMode="auto">
                <a:xfrm>
                  <a:off x="6765546" y="3844394"/>
                  <a:ext cx="2197100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  <a:spcAft>
                      <a:spcPts val="0"/>
                    </a:spcAft>
                  </a:pPr>
                  <a:r>
                    <a:rPr lang="en-US" altLang="en-US" sz="1200" b="1" dirty="0"/>
                    <a:t>Asia and the Pacific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5.8 million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[4.3 million–7.0 million]</a:t>
                  </a:r>
                </a:p>
              </p:txBody>
            </p:sp>
            <p:sp>
              <p:nvSpPr>
                <p:cNvPr id="10248" name="Rectangle 32"/>
                <p:cNvSpPr>
                  <a:spLocks noChangeArrowheads="1"/>
                </p:cNvSpPr>
                <p:nvPr/>
              </p:nvSpPr>
              <p:spPr bwMode="auto">
                <a:xfrm>
                  <a:off x="1327150" y="2276475"/>
                  <a:ext cx="3698875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  <a:spcAft>
                      <a:spcPts val="0"/>
                    </a:spcAft>
                  </a:pPr>
                  <a:r>
                    <a:rPr lang="en-US" altLang="en-US" sz="1200" b="1" dirty="0"/>
                    <a:t>North America and western and central Europe</a:t>
                  </a:r>
                </a:p>
                <a:p>
                  <a:pPr algn="ctr" eaLnBrk="1" hangingPunct="1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2.2 million </a:t>
                  </a:r>
                </a:p>
                <a:p>
                  <a:pPr algn="ctr" eaLnBrk="1" hangingPunct="1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[1.9 million–2.6 million]</a:t>
                  </a:r>
                </a:p>
              </p:txBody>
            </p:sp>
            <p:sp>
              <p:nvSpPr>
                <p:cNvPr id="10249" name="Rectangle 33"/>
                <p:cNvSpPr>
                  <a:spLocks noChangeArrowheads="1"/>
                </p:cNvSpPr>
                <p:nvPr/>
              </p:nvSpPr>
              <p:spPr bwMode="auto">
                <a:xfrm>
                  <a:off x="2373313" y="4150241"/>
                  <a:ext cx="1762125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Latin America 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2.1 million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[1.4 million–2.7 million]</a:t>
                  </a:r>
                </a:p>
              </p:txBody>
            </p:sp>
            <p:sp>
              <p:nvSpPr>
                <p:cNvPr id="10250" name="Rectangle 28"/>
                <p:cNvSpPr>
                  <a:spLocks noChangeArrowheads="1"/>
                </p:cNvSpPr>
                <p:nvPr/>
              </p:nvSpPr>
              <p:spPr bwMode="auto">
                <a:xfrm>
                  <a:off x="4364038" y="4257675"/>
                  <a:ext cx="2182812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  <a:spcAft>
                      <a:spcPts val="0"/>
                    </a:spcAft>
                  </a:pPr>
                  <a:r>
                    <a:rPr lang="en-US" altLang="en-US" sz="1200" b="1" dirty="0"/>
                    <a:t>Eastern and southern Africa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20.6 million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[16.8 million–24.4 million]</a:t>
                  </a:r>
                </a:p>
              </p:txBody>
            </p:sp>
            <p:sp>
              <p:nvSpPr>
                <p:cNvPr id="12" name="Rectangle 33"/>
                <p:cNvSpPr>
                  <a:spLocks noChangeArrowheads="1"/>
                </p:cNvSpPr>
                <p:nvPr/>
              </p:nvSpPr>
              <p:spPr bwMode="auto">
                <a:xfrm>
                  <a:off x="2119164" y="3140968"/>
                  <a:ext cx="1762125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Caribbean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GB" altLang="en-US" sz="1400" b="1" dirty="0"/>
                    <a:t>330 000</a:t>
                  </a:r>
                  <a:endParaRPr lang="en-US" altLang="en-US" sz="1400" b="1" dirty="0"/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[280 000–390 000]</a:t>
                  </a:r>
                </a:p>
              </p:txBody>
            </p:sp>
          </p:grp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E640D9B-B251-4409-A39B-8F8E4E59BAE0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89D12D5-40BB-4333-91C5-6E86B275D748}"/>
              </a:ext>
            </a:extLst>
          </p:cNvPr>
          <p:cNvGrpSpPr/>
          <p:nvPr/>
        </p:nvGrpSpPr>
        <p:grpSpPr>
          <a:xfrm>
            <a:off x="606425" y="730250"/>
            <a:ext cx="9585325" cy="5918756"/>
            <a:chOff x="606425" y="730250"/>
            <a:chExt cx="9585325" cy="591875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8B98607-0A29-4BF6-994C-E7C7A43B7331}"/>
                </a:ext>
              </a:extLst>
            </p:cNvPr>
            <p:cNvGrpSpPr/>
            <p:nvPr/>
          </p:nvGrpSpPr>
          <p:grpSpPr>
            <a:xfrm>
              <a:off x="606425" y="730250"/>
              <a:ext cx="9585325" cy="5134113"/>
              <a:chOff x="606425" y="730250"/>
              <a:chExt cx="9585325" cy="5134113"/>
            </a:xfrm>
          </p:grpSpPr>
          <p:sp>
            <p:nvSpPr>
              <p:cNvPr id="12" name="Rectangle 37"/>
              <p:cNvSpPr>
                <a:spLocks noChangeArrowheads="1"/>
              </p:cNvSpPr>
              <p:nvPr/>
            </p:nvSpPr>
            <p:spPr bwMode="auto">
              <a:xfrm>
                <a:off x="606425" y="730250"/>
                <a:ext cx="9585325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en-US" sz="2100" spc="-30" dirty="0">
                    <a:latin typeface="Arial Bold" charset="0"/>
                  </a:rPr>
                  <a:t>Estimated number of adults and children newly infected with HIV </a:t>
                </a:r>
                <a:r>
                  <a:rPr lang="en-US" altLang="en-US" sz="2200" b="1" dirty="0">
                    <a:solidFill>
                      <a:srgbClr val="00A99A"/>
                    </a:solidFill>
                    <a:latin typeface="Arial"/>
                    <a:sym typeface="Webdings" pitchFamily="18" charset="2"/>
                  </a:rPr>
                  <a:t></a:t>
                </a:r>
                <a:r>
                  <a:rPr lang="en-US" altLang="en-US" sz="2100" spc="-30" dirty="0">
                    <a:latin typeface="Arial Bold" charset="0"/>
                  </a:rPr>
                  <a:t> 2020 </a:t>
                </a: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10670FBB-07B0-45B1-9501-79D4E93D40D2}"/>
                  </a:ext>
                </a:extLst>
              </p:cNvPr>
              <p:cNvGrpSpPr/>
              <p:nvPr/>
            </p:nvGrpSpPr>
            <p:grpSpPr>
              <a:xfrm>
                <a:off x="1246894" y="1440000"/>
                <a:ext cx="8029861" cy="4424363"/>
                <a:chOff x="1246894" y="1504950"/>
                <a:chExt cx="8029861" cy="4424363"/>
              </a:xfrm>
            </p:grpSpPr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46894" y="1504950"/>
                  <a:ext cx="8029861" cy="3878199"/>
                </a:xfrm>
                <a:prstGeom prst="rect">
                  <a:avLst/>
                </a:prstGeom>
              </p:spPr>
            </p:pic>
            <p:sp>
              <p:nvSpPr>
                <p:cNvPr id="11267" name="Rectangle 38"/>
                <p:cNvSpPr>
                  <a:spLocks noChangeArrowheads="1"/>
                </p:cNvSpPr>
                <p:nvPr/>
              </p:nvSpPr>
              <p:spPr bwMode="auto">
                <a:xfrm>
                  <a:off x="1555750" y="5529263"/>
                  <a:ext cx="7418388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4184" tIns="47092" rIns="94184" bIns="47092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r>
                    <a:rPr lang="en-US" altLang="en-US" sz="2000" b="1" dirty="0"/>
                    <a:t>Total: 1.5 million </a:t>
                  </a:r>
                  <a:r>
                    <a:rPr lang="en-US" altLang="en-US" dirty="0">
                      <a:solidFill>
                        <a:srgbClr val="4D4D4D"/>
                      </a:solidFill>
                    </a:rPr>
                    <a:t>[1.0 million–2.0 million]</a:t>
                  </a:r>
                </a:p>
              </p:txBody>
            </p:sp>
            <p:sp>
              <p:nvSpPr>
                <p:cNvPr id="11268" name="Rectangle 27"/>
                <p:cNvSpPr>
                  <a:spLocks noChangeArrowheads="1"/>
                </p:cNvSpPr>
                <p:nvPr/>
              </p:nvSpPr>
              <p:spPr bwMode="auto">
                <a:xfrm>
                  <a:off x="4251325" y="3083360"/>
                  <a:ext cx="2278063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Middle East and North Africa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16 000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[12 000–28 000]</a:t>
                  </a:r>
                </a:p>
              </p:txBody>
            </p:sp>
            <p:sp>
              <p:nvSpPr>
                <p:cNvPr id="11269" name="Rectangle 28"/>
                <p:cNvSpPr>
                  <a:spLocks noChangeArrowheads="1"/>
                </p:cNvSpPr>
                <p:nvPr/>
              </p:nvSpPr>
              <p:spPr bwMode="auto">
                <a:xfrm>
                  <a:off x="3828088" y="3587416"/>
                  <a:ext cx="1947862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Western and central Africa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GB" altLang="en-US" sz="1400" b="1" dirty="0"/>
                    <a:t>200 000</a:t>
                  </a:r>
                  <a:endParaRPr lang="en-US" altLang="en-US" sz="1400" b="1" dirty="0"/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[130 000–330 000]</a:t>
                  </a:r>
                </a:p>
              </p:txBody>
            </p:sp>
            <p:sp>
              <p:nvSpPr>
                <p:cNvPr id="11270" name="Rectangle 29"/>
                <p:cNvSpPr>
                  <a:spLocks noChangeArrowheads="1"/>
                </p:cNvSpPr>
                <p:nvPr/>
              </p:nvSpPr>
              <p:spPr bwMode="auto">
                <a:xfrm>
                  <a:off x="5800346" y="1997050"/>
                  <a:ext cx="1739900" cy="56938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Eastern Europe </a:t>
                  </a:r>
                  <a:br>
                    <a:rPr lang="en-US" altLang="en-US" sz="1200" b="1" dirty="0"/>
                  </a:br>
                  <a:r>
                    <a:rPr lang="en-US" altLang="en-US" sz="1200" b="1" dirty="0"/>
                    <a:t>and central Asia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140 000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[120 000–160 000]</a:t>
                  </a:r>
                </a:p>
              </p:txBody>
            </p:sp>
            <p:sp>
              <p:nvSpPr>
                <p:cNvPr id="11271" name="Rectangle 30"/>
                <p:cNvSpPr>
                  <a:spLocks noChangeArrowheads="1"/>
                </p:cNvSpPr>
                <p:nvPr/>
              </p:nvSpPr>
              <p:spPr bwMode="auto">
                <a:xfrm>
                  <a:off x="6765546" y="3842463"/>
                  <a:ext cx="2197100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85750" algn="l"/>
                    </a:tabLs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Asia and the Pacific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240 000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[170 000–310 000]</a:t>
                  </a:r>
                </a:p>
              </p:txBody>
            </p:sp>
            <p:sp>
              <p:nvSpPr>
                <p:cNvPr id="11272" name="Rectangle 32"/>
                <p:cNvSpPr>
                  <a:spLocks noChangeArrowheads="1"/>
                </p:cNvSpPr>
                <p:nvPr/>
              </p:nvSpPr>
              <p:spPr bwMode="auto">
                <a:xfrm>
                  <a:off x="1327150" y="2276475"/>
                  <a:ext cx="3698875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North America and western and central Europe</a:t>
                  </a:r>
                </a:p>
                <a:p>
                  <a:pPr algn="ctr" eaLnBrk="1" hangingPunct="1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67 000</a:t>
                  </a:r>
                </a:p>
                <a:p>
                  <a:pPr algn="ctr" eaLnBrk="1" hangingPunct="1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[53 000–81 000]</a:t>
                  </a:r>
                </a:p>
              </p:txBody>
            </p:sp>
            <p:sp>
              <p:nvSpPr>
                <p:cNvPr id="112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364038" y="4257675"/>
                  <a:ext cx="2182812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Eastern and southern Africa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GB" altLang="en-US" sz="1400" b="1" dirty="0"/>
                    <a:t>670 000</a:t>
                  </a:r>
                  <a:endParaRPr lang="en-US" altLang="en-US" sz="1400" b="1" dirty="0"/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[470 000–930 000]</a:t>
                  </a:r>
                </a:p>
              </p:txBody>
            </p:sp>
            <p:sp>
              <p:nvSpPr>
                <p:cNvPr id="13" name="Rectangle 33"/>
                <p:cNvSpPr>
                  <a:spLocks noChangeArrowheads="1"/>
                </p:cNvSpPr>
                <p:nvPr/>
              </p:nvSpPr>
              <p:spPr bwMode="auto">
                <a:xfrm>
                  <a:off x="2373313" y="4150241"/>
                  <a:ext cx="1762125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Latin America 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US" altLang="en-US" sz="1400" b="1" dirty="0"/>
                    <a:t>100 000</a:t>
                  </a:r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[66 000–150 000]</a:t>
                  </a:r>
                </a:p>
              </p:txBody>
            </p:sp>
            <p:sp>
              <p:nvSpPr>
                <p:cNvPr id="14" name="Rectangle 33"/>
                <p:cNvSpPr>
                  <a:spLocks noChangeArrowheads="1"/>
                </p:cNvSpPr>
                <p:nvPr/>
              </p:nvSpPr>
              <p:spPr bwMode="auto">
                <a:xfrm>
                  <a:off x="2119164" y="3140968"/>
                  <a:ext cx="1762125" cy="4361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38100" dist="25400" dir="2700000" algn="tl" rotWithShape="0">
                    <a:schemeClr val="bg1">
                      <a:alpha val="7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37931725" indent="-37474525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defTabSz="935038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defTabSz="935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>
                    <a:lnSpc>
                      <a:spcPct val="75000"/>
                    </a:lnSpc>
                  </a:pPr>
                  <a:r>
                    <a:rPr lang="en-US" altLang="en-US" sz="1200" b="1" dirty="0"/>
                    <a:t>Caribbean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ts val="200"/>
                    </a:spcBef>
                    <a:spcAft>
                      <a:spcPts val="100"/>
                    </a:spcAft>
                  </a:pPr>
                  <a:r>
                    <a:rPr lang="en-GB" altLang="en-US" sz="1400" b="1" dirty="0"/>
                    <a:t>13 000</a:t>
                  </a:r>
                  <a:endParaRPr lang="en-US" altLang="en-US" sz="1400" b="1" dirty="0"/>
                </a:p>
                <a:p>
                  <a:pPr algn="ctr">
                    <a:lnSpc>
                      <a:spcPct val="60000"/>
                    </a:lnSpc>
                  </a:pPr>
                  <a:r>
                    <a:rPr lang="en-US" altLang="en-US" sz="1000" b="1" dirty="0">
                      <a:solidFill>
                        <a:srgbClr val="5F5F5F"/>
                      </a:solidFill>
                      <a:latin typeface="Arial Narrow" pitchFamily="34" charset="0"/>
                    </a:rPr>
                    <a:t>[8700–18 000]</a:t>
                  </a:r>
                </a:p>
              </p:txBody>
            </p:sp>
          </p:grp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970B18E-4804-4ECF-A1EF-E029F17861DF}"/>
                </a:ext>
              </a:extLst>
            </p:cNvPr>
            <p:cNvSpPr txBox="1"/>
            <p:nvPr/>
          </p:nvSpPr>
          <p:spPr>
            <a:xfrm>
              <a:off x="1111250" y="6402785"/>
              <a:ext cx="2993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Source: UNAIDS 2021 epidemiological estimates.</a:t>
              </a:r>
              <a:endParaRPr lang="en-CH" sz="1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3" ma:contentTypeDescription="Create a new document." ma:contentTypeScope="" ma:versionID="8f8b934c63a10a2432ee87cc5df2c2f0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b675bea5027c6c34852f42b40e6250ab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8F56C87E-4E88-47FB-903B-7F83BD2134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3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7A1F6696-EC23-49D6-8E8F-CDC09AE4631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8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7124</TotalTime>
  <Words>1037</Words>
  <Application>Microsoft Office PowerPoint</Application>
  <PresentationFormat>35mm Slides</PresentationFormat>
  <Paragraphs>218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Bold</vt:lpstr>
      <vt:lpstr>Arial Narrow</vt:lpstr>
      <vt:lpstr>Calibri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313</cp:revision>
  <cp:lastPrinted>2019-07-11T08:57:54Z</cp:lastPrinted>
  <dcterms:created xsi:type="dcterms:W3CDTF">2011-11-02T09:59:30Z</dcterms:created>
  <dcterms:modified xsi:type="dcterms:W3CDTF">2021-07-14T08:54:01Z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0x01010082EE13CC5E778A49AC92FD5E9EA9DE44</vt:lpwstr>
  </property>
</Properties>
</file>