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  <p:sldMasterId id="2147483772" r:id="rId15"/>
    <p:sldMasterId id="2147483784" r:id="rId16"/>
  </p:sldMasterIdLst>
  <p:notesMasterIdLst>
    <p:notesMasterId r:id="rId33"/>
  </p:notesMasterIdLst>
  <p:sldIdLst>
    <p:sldId id="282" r:id="rId17"/>
    <p:sldId id="283" r:id="rId18"/>
    <p:sldId id="285" r:id="rId19"/>
    <p:sldId id="292" r:id="rId20"/>
    <p:sldId id="287" r:id="rId21"/>
    <p:sldId id="288" r:id="rId22"/>
    <p:sldId id="293" r:id="rId23"/>
    <p:sldId id="300" r:id="rId24"/>
    <p:sldId id="301" r:id="rId25"/>
    <p:sldId id="302" r:id="rId26"/>
    <p:sldId id="260" r:id="rId27"/>
    <p:sldId id="261" r:id="rId28"/>
    <p:sldId id="270" r:id="rId29"/>
    <p:sldId id="263" r:id="rId30"/>
    <p:sldId id="264" r:id="rId31"/>
    <p:sldId id="265" r:id="rId32"/>
  </p:sldIdLst>
  <p:sldSz cx="10287000" cy="6858000" type="35mm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AB8F"/>
    <a:srgbClr val="4D9F7A"/>
    <a:srgbClr val="DC313A"/>
    <a:srgbClr val="FF0000"/>
    <a:srgbClr val="009FE2"/>
    <a:srgbClr val="E5F4FD"/>
    <a:srgbClr val="C2E5FA"/>
    <a:srgbClr val="E9F5FD"/>
    <a:srgbClr val="F4FAFE"/>
    <a:srgbClr val="009D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701" autoAdjust="0"/>
  </p:normalViewPr>
  <p:slideViewPr>
    <p:cSldViewPr>
      <p:cViewPr varScale="1">
        <p:scale>
          <a:sx n="99" d="100"/>
          <a:sy n="99" d="100"/>
        </p:scale>
        <p:origin x="162" y="9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21" Type="http://schemas.openxmlformats.org/officeDocument/2006/relationships/slide" Target="slides/slide5.xml"/><Relationship Id="rId34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Master" Target="slideMasters/slideMaster3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8.xml"/><Relationship Id="rId32" Type="http://schemas.openxmlformats.org/officeDocument/2006/relationships/slide" Target="slides/slide16.xml"/><Relationship Id="rId37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2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viewProps" Target="viewProps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682" y="0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8/1/2022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93725" y="739775"/>
            <a:ext cx="55483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26" tIns="45313" rIns="90626" bIns="4531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734" y="4685790"/>
            <a:ext cx="5388295" cy="4439998"/>
          </a:xfrm>
          <a:prstGeom prst="rect">
            <a:avLst/>
          </a:prstGeom>
        </p:spPr>
        <p:txBody>
          <a:bodyPr vert="horz" lIns="90626" tIns="45313" rIns="90626" bIns="4531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579"/>
            <a:ext cx="2919511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682" y="9371579"/>
            <a:ext cx="2919510" cy="493159"/>
          </a:xfrm>
          <a:prstGeom prst="rect">
            <a:avLst/>
          </a:prstGeom>
        </p:spPr>
        <p:txBody>
          <a:bodyPr vert="horz" lIns="90626" tIns="45313" rIns="90626" bIns="45313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06262">
              <a:defRPr/>
            </a:pPr>
            <a:fld id="{2B705FE2-EDE9-49F5-A20A-547CEF403024}" type="slidenum">
              <a:rPr lang="en-US">
                <a:solidFill>
                  <a:prstClr val="black"/>
                </a:solidFill>
              </a:rPr>
              <a:pPr defTabSz="906262"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124423-027C-90DC-48BE-6B8B905BE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203B2F-97EC-3624-E7AB-E3EAF3377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7687D47-4852-F180-8012-C5AC3FB6DE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DE2E2A-76AF-22C7-D7AF-01EEA64CE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E8D5C2-0143-9E79-53F3-79D93650D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3CAF86-9E34-EEB1-083B-71422F7E0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0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01620A-EB96-420E-B5AA-F7AB967E2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747D2E-20A1-C990-B8CD-85FC6AC3A2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1AA659-5713-70AA-472B-6F98AA81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E31945-5288-039D-2EC0-D74449CA6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7E9571-AA9E-9B06-2225-63A28F16B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BC3AA1-57C9-A267-5759-81F50B4E6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36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3E8B16-E596-439D-AB18-480969CBA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2A07C3-580F-EB64-B029-C4B5C812B3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834C0-33AC-1FBE-D07C-278B551A4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D84150-2F88-DF4F-0830-C87AD85CB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B88164-5EF2-5FEC-5238-3D079D328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39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A8C10EF-FF22-D8DE-AF9E-B99D38DD7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EAA6D4D-4DA2-81D5-3BDF-D581A085C4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A6B65E-CF9B-11C3-E3A9-50DD8A02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A69229-00CD-1805-980F-87164914D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D929FC-8FA4-A7A6-B22C-A05E59854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7197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168DCC-76EB-5BFB-EED3-F6869E0A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1744EA2-492C-8E5A-C528-203EDFC6C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745B9B-2DFA-68BF-BFDE-998B78B7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2CCF2C-CE04-CBE2-5627-E6724ABF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B0F143-53DC-0A38-B6E8-D1D6F8C5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728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551245-4F39-5430-C3FB-06F3CD10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4B14CF-4605-5762-89AE-5F7FC1D3E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5DC87-0DEA-FD62-7E6F-31FBD6D5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0CC9F-8455-0BAA-B709-65436E161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DA6918-00C0-2909-2C38-528EE6A80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01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6F442A-92B8-1032-5757-7903786A0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7648F7-2351-0C2D-BB78-17C9EA94E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BD2405-7D8E-7417-7242-F61164CB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0BDD9-C4E7-3E65-AB13-C57967E6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D1B7C7-3CEB-E8F2-84AE-DFD1EE4F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3622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ECF4D-6312-BF0E-DCF9-65FAE5DB2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79D263-C3FC-82E8-988D-A0E136592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59AC05-71FD-001E-ADE1-5082140A9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D47798-7736-D620-2A36-5B18B787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9EF62B0-FC47-B570-7485-A47436D50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06F87B-2FB5-C309-9A18-742092BAD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749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5D9D52-3013-CAC7-5759-5E4BBA84D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76D878-0281-6067-3F14-E30220720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E3A527-7B1A-13B7-1ECA-129ECF2BA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30A46FD-BE12-7499-A521-B40C69983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9930259-3A40-E416-3D36-2EE0B6ED50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CCC08F-E548-CBC6-8AF6-3028BB42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03191A2-7A34-B1D3-D75C-BFDF6E34F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4BDFCC8-1BD7-0E5B-EDCB-07F1E8CD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946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0C3A3E-56DC-3595-B13E-BFA1136CD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498D73-7C45-20DE-E9E6-C14C9F6B3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6C59BB5-4F74-25A9-435A-CA364592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5AD262-B1F2-033F-537C-2E4A7A0A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06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1549240-690A-6F1B-8102-C0FA58281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30DE407-F5F3-7450-0469-CDB2A4107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70BC42-351C-04CD-D7F4-D2B709401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6587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83746B-6C82-DBEE-1BF8-D57FDDBB3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097963D-FABC-F5FE-C207-54AE69935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488009-E2F8-586E-B722-93D3C08C9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BAA70A-071D-E222-1BDE-718901594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040717-1915-A686-D925-1ADE937CF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7C288C-622A-7820-87DE-87B1F916C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539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F7084E-E292-26EA-8F4C-EBE1C908A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0E1F91F-1B66-AFA6-291D-09260471C4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7F3C4A-C0B3-0482-487E-EBA177188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05A35C-85AA-BCCB-3E19-DFC8B85E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D16D62-1902-5EA0-AB60-7BDDAE879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E4B44AB-71AC-A859-3722-C68B6978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772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8BAC8-6BC9-4032-EA8D-B8257057D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79BB32-5735-DB37-2E47-BB03BB789E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A10CE-34E5-726E-2752-01C9B2B3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02895-0E6B-EB37-CD27-B99A3E692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E3CD90-DC37-B137-734F-E79F40F92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57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5312B7A-73D5-AA8A-5525-ADB21D1EC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62825" y="365125"/>
            <a:ext cx="2217738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386AE8-F508-48FB-4CF4-2688925EE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08025" y="365125"/>
            <a:ext cx="65024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7387E6-5E29-7844-0374-2E9B0CF81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EE9883-C48C-DC4D-C0EE-89188269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D8C086-7025-B49D-8543-8C6191F6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42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3D0444-E1F1-B620-7790-EF5340CE2A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35E4545-72C7-23B6-4DB1-2282F3B88B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15C6D6-E8EF-01FB-7AAA-FAB1594F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743807-6E66-CABC-02F7-0D3794E5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C67B7A-F638-1F17-27FC-F120AEA7C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8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6A1AE2-486B-4F15-ADFD-8419D77E1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4382AF0-E295-D20D-1593-56F4D3A13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3CEA80-F0A9-1A22-D9E9-8F5C8EDC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50CCFF-5E97-30B2-630B-23C85DD8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A61884-A9A4-3111-FC07-906F88F64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621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C21251-AA4C-4624-B7C5-2A2F53085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0DBBDA-483F-3E86-72F9-EA3C93BDA5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A1AB10D-4B15-7715-C263-2E31C3A0E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7BCCD-3921-486C-1F69-E9A8B48B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607B6D-CA07-D2C4-4BDB-1CCB8686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211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360201-A108-CE9F-2354-AB7CF3ECA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93D87F9-7687-C7BA-B2B7-6D63F0F60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8025" y="1825625"/>
            <a:ext cx="4359275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923770-4172-4BF0-7934-409160615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700" y="1825625"/>
            <a:ext cx="4360863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111AD6E-0651-5CAB-BFDF-12C9597B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00AD0AD-47B9-2A88-7D9D-FC8D98B4B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C238DB-85EC-3200-8231-61C95A14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7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667330-3292-7048-05A9-41577BC7B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485EA95-4048-C2FB-F02E-E7EDD94B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1062DB-0BB9-3A4C-6239-182B3A193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2E9A4B-C667-2BC7-638B-D1AD3868F8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FC79D51-7E78-8FAB-CBED-EE72AB0F3E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F2E1D5-A197-DA56-3EA6-001F825A6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54B6CB8-7ACB-3457-3F6B-98A1DD323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510CBBF-696E-E1F6-5088-E193484F7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907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EB159C-771E-7122-0438-FEED1C94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75A00F-0293-8C09-67EB-7DC73BD5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8B25617-64DC-11BA-1193-6938F339F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2B25098-2B1B-8688-D03C-4A1D4EE81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909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6DB7102-BDEB-94AB-47D3-E4D09D1A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40B6F35-2278-22D4-9545-EDB8272A9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8D15075-2A81-FBAB-2CA2-528E3D46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46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4">
            <a:extLst>
              <a:ext uri="{FF2B5EF4-FFF2-40B4-BE49-F238E27FC236}">
                <a16:creationId xmlns:a16="http://schemas.microsoft.com/office/drawing/2014/main" id="{EA159025-2C5F-43E2-8EB2-1BD827E68EE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374" y="6164182"/>
            <a:ext cx="1634606" cy="306488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8BE30936-7CA0-4803-9865-3F39661F49D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5788" y="6178710"/>
            <a:ext cx="1944216" cy="288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83B4CF-D91D-EBBF-D639-F99597368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AB80F2-2C5B-D95A-A07F-8D7CDA054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2094CAD-B47B-8361-C97A-7A72831F7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10A84-893A-4161-A4DA-83B8531FA5D5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F9C191-E783-48BE-9D3C-2A16B6CA1A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26EFEC-B0CA-BBE0-7870-056ADE1FD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CC4A-F4CD-448E-8A1E-5C829D68B0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09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6B69810-56B1-7FAD-B08D-0ED7A1272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C32846-9F32-63F0-00D2-E877FAA47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825625"/>
            <a:ext cx="887253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F5E0E5-5A12-38A0-33C4-8C11D13BA0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08025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E1AE-1086-4CCA-A5B1-AD2BBBD76D8A}" type="datetimeFigureOut">
              <a:rPr kumimoji="1" lang="ja-JP" altLang="en-US" smtClean="0"/>
              <a:t>2022/8/1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5DE7A-A388-D9DC-E1A2-232960D43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08363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514485-4DAF-18A8-7204-3E101BE3E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65988" y="6356350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3D988-ED78-4A83-98A7-FCA0060BB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72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1E7E52-F3BB-4585-B7EE-9C0D16ACEBB7}"/>
              </a:ext>
            </a:extLst>
          </p:cNvPr>
          <p:cNvGrpSpPr/>
          <p:nvPr/>
        </p:nvGrpSpPr>
        <p:grpSpPr>
          <a:xfrm>
            <a:off x="0" y="-35510"/>
            <a:ext cx="10287000" cy="5753100"/>
            <a:chOff x="0" y="0"/>
            <a:chExt cx="10287000" cy="5753100"/>
          </a:xfrm>
          <a:solidFill>
            <a:schemeClr val="accent1">
              <a:lumMod val="75000"/>
            </a:schemeClr>
          </a:solidFill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287000" cy="575310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180000" tIns="180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099" name="TextBox 1"/>
            <p:cNvSpPr txBox="1">
              <a:spLocks noChangeArrowheads="1"/>
            </p:cNvSpPr>
            <p:nvPr/>
          </p:nvSpPr>
          <p:spPr bwMode="auto">
            <a:xfrm>
              <a:off x="534988" y="404813"/>
              <a:ext cx="4536504" cy="103105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8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 </a:t>
              </a:r>
              <a:r>
                <a:rPr kumimoji="0" lang="en-GB" altLang="en-US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20</a:t>
              </a:r>
              <a:r>
                <a:rPr kumimoji="0" lang="en-US" altLang="ja-JP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22</a:t>
              </a:r>
              <a:r>
                <a:rPr kumimoji="0" lang="ja-JP" altLang="en-US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年</a:t>
              </a:r>
              <a:r>
                <a:rPr kumimoji="0" lang="en-US" altLang="ja-JP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7</a:t>
              </a:r>
              <a:r>
                <a:rPr kumimoji="0" lang="ja-JP" altLang="en-US" b="1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月</a:t>
              </a:r>
              <a:endParaRPr kumimoji="0" lang="en-GB" altLang="en-US" b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主な流行推計スライド</a:t>
              </a:r>
              <a:endPara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>
            <a:extLst>
              <a:ext uri="{FF2B5EF4-FFF2-40B4-BE49-F238E27FC236}">
                <a16:creationId xmlns:a16="http://schemas.microsoft.com/office/drawing/2014/main" id="{C462E6CF-B622-13ED-930C-166C6B908C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t="1528" r="2500" b="5307"/>
          <a:stretch/>
        </p:blipFill>
        <p:spPr bwMode="auto">
          <a:xfrm>
            <a:off x="804853" y="1128995"/>
            <a:ext cx="8677294" cy="489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17">
            <a:extLst>
              <a:ext uri="{FF2B5EF4-FFF2-40B4-BE49-F238E27FC236}">
                <a16:creationId xmlns:a16="http://schemas.microsoft.com/office/drawing/2014/main" id="{4D5E975D-F736-4711-8F7C-8126391EF8DB}"/>
              </a:ext>
            </a:extLst>
          </p:cNvPr>
          <p:cNvSpPr txBox="1"/>
          <p:nvPr/>
        </p:nvSpPr>
        <p:spPr>
          <a:xfrm>
            <a:off x="680400" y="496800"/>
            <a:ext cx="899960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感染者の人口集団別割合（サハラ以南アフリカ以外）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A99A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Webdings" pitchFamily="18" charset="2"/>
              </a:rPr>
              <a:t>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2021 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0A609F8-E43D-E3D6-53CC-5D6EC195C69F}"/>
              </a:ext>
            </a:extLst>
          </p:cNvPr>
          <p:cNvSpPr txBox="1"/>
          <p:nvPr/>
        </p:nvSpPr>
        <p:spPr>
          <a:xfrm>
            <a:off x="3847356" y="1187460"/>
            <a:ext cx="283282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サハラ以南アフリカ以外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1203F7C-1B2E-C11F-CFA6-DAD11EE102CA}"/>
              </a:ext>
            </a:extLst>
          </p:cNvPr>
          <p:cNvSpPr txBox="1"/>
          <p:nvPr/>
        </p:nvSpPr>
        <p:spPr>
          <a:xfrm>
            <a:off x="6151612" y="1836113"/>
            <a:ext cx="164019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セックスワーカー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en-US" altLang="ja-JP" sz="1600" b="1" dirty="0">
                <a:latin typeface="+mn-ea"/>
                <a:ea typeface="+mn-ea"/>
              </a:rPr>
              <a:t>9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D7DB0E6-FB49-5CD2-7790-45DE6E185ADA}"/>
              </a:ext>
            </a:extLst>
          </p:cNvPr>
          <p:cNvSpPr txBox="1"/>
          <p:nvPr/>
        </p:nvSpPr>
        <p:spPr>
          <a:xfrm>
            <a:off x="7447756" y="2708920"/>
            <a:ext cx="1476164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注射薬物使用者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en-US" altLang="ja-JP" sz="1600" b="1" dirty="0">
                <a:latin typeface="+mn-ea"/>
                <a:ea typeface="+mn-ea"/>
              </a:rPr>
              <a:t>   </a:t>
            </a:r>
            <a:r>
              <a:rPr kumimoji="1" lang="ja-JP" altLang="en-US" sz="1600" b="1" dirty="0">
                <a:latin typeface="+mn-ea"/>
                <a:ea typeface="+mn-ea"/>
              </a:rPr>
              <a:t>　　　</a:t>
            </a:r>
            <a:r>
              <a:rPr kumimoji="1" lang="en-US" altLang="ja-JP" sz="1600" b="1" dirty="0">
                <a:latin typeface="+mn-ea"/>
                <a:ea typeface="+mn-ea"/>
              </a:rPr>
              <a:t>18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12E340-2A0E-5858-D047-5FCDEF552D93}"/>
              </a:ext>
            </a:extLst>
          </p:cNvPr>
          <p:cNvSpPr txBox="1"/>
          <p:nvPr/>
        </p:nvSpPr>
        <p:spPr>
          <a:xfrm>
            <a:off x="7303740" y="4625841"/>
            <a:ext cx="1640192" cy="1323439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ゲイ男性など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男性とセックスをする男性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41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8A4618C-C427-DDC0-E3D4-796937964EF1}"/>
              </a:ext>
            </a:extLst>
          </p:cNvPr>
          <p:cNvSpPr txBox="1"/>
          <p:nvPr/>
        </p:nvSpPr>
        <p:spPr>
          <a:xfrm>
            <a:off x="1111052" y="4902259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トランスジェンダー女性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3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4384C75-44D7-A537-BABC-D93A46ADBBE9}"/>
              </a:ext>
            </a:extLst>
          </p:cNvPr>
          <p:cNvSpPr txBox="1"/>
          <p:nvPr/>
        </p:nvSpPr>
        <p:spPr>
          <a:xfrm>
            <a:off x="680400" y="2636912"/>
            <a:ext cx="2302860" cy="1569660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algn="r"/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r>
              <a:rPr kumimoji="1" lang="ja-JP" altLang="en-US" sz="1600" b="1" dirty="0">
                <a:latin typeface="+mn-ea"/>
                <a:ea typeface="+mn-ea"/>
              </a:rPr>
              <a:t>セックスワーカーの客とキーポピュレーションの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セックスパートナー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23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AFA9AF5-E357-0D4D-DD10-51C7E643B7AB}"/>
              </a:ext>
            </a:extLst>
          </p:cNvPr>
          <p:cNvSpPr txBox="1"/>
          <p:nvPr/>
        </p:nvSpPr>
        <p:spPr>
          <a:xfrm>
            <a:off x="2191172" y="1484784"/>
            <a:ext cx="1440160" cy="1077218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     その他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　　　 </a:t>
            </a:r>
            <a:r>
              <a:rPr kumimoji="1" lang="en-US" altLang="ja-JP" sz="1600" b="1" dirty="0">
                <a:latin typeface="+mn-ea"/>
                <a:ea typeface="+mn-ea"/>
              </a:rPr>
              <a:t>6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endParaRPr kumimoji="1" lang="en-US" altLang="ja-JP" sz="1600" dirty="0">
              <a:latin typeface="+mn-ea"/>
              <a:ea typeface="+mn-ea"/>
            </a:endParaRPr>
          </a:p>
        </p:txBody>
      </p:sp>
      <p:graphicFrame>
        <p:nvGraphicFramePr>
          <p:cNvPr id="13" name="Table 18">
            <a:extLst>
              <a:ext uri="{FF2B5EF4-FFF2-40B4-BE49-F238E27FC236}">
                <a16:creationId xmlns:a16="http://schemas.microsoft.com/office/drawing/2014/main" id="{F444FB38-448A-D7EB-9FAC-27EF532DD3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36208"/>
              </p:ext>
            </p:extLst>
          </p:nvPr>
        </p:nvGraphicFramePr>
        <p:xfrm>
          <a:off x="931032" y="6022448"/>
          <a:ext cx="2753866" cy="390525"/>
        </p:xfrm>
        <a:graphic>
          <a:graphicData uri="http://schemas.openxmlformats.org/drawingml/2006/table">
            <a:tbl>
              <a:tblPr/>
              <a:tblGrid>
                <a:gridCol w="2753866">
                  <a:extLst>
                    <a:ext uri="{9D8B030D-6E8A-4147-A177-3AD203B41FA5}">
                      <a16:colId xmlns:a16="http://schemas.microsoft.com/office/drawing/2014/main" val="319479591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出典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UNAIDS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特別分析、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　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Annex on Methods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参照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8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438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</a:rPr>
                <a:t>地域別</a:t>
              </a:r>
              <a:r>
                <a:rPr lang="en-US" altLang="en-US" sz="2200" b="1" dirty="0">
                  <a:latin typeface="+mn-ea"/>
                  <a:ea typeface="+mn-ea"/>
                </a:rPr>
                <a:t>HIV</a:t>
              </a:r>
              <a:r>
                <a:rPr lang="ja-JP" altLang="en-US" sz="2200" b="1" dirty="0">
                  <a:latin typeface="+mn-ea"/>
                  <a:ea typeface="+mn-ea"/>
                </a:rPr>
                <a:t>陽性者数（成人と子供の合計） 推計 </a:t>
              </a:r>
              <a:r>
                <a:rPr lang="ja-JP" altLang="en-US" sz="2200" b="1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lang="en-US" altLang="en-US" sz="2200" b="1" dirty="0">
                  <a:latin typeface="+mn-ea"/>
                  <a:ea typeface="+mn-ea"/>
                </a:rPr>
                <a:t> 20</a:t>
              </a:r>
              <a:r>
                <a:rPr lang="en-US" altLang="ja-JP" sz="2200" b="1" dirty="0">
                  <a:latin typeface="+mn-ea"/>
                  <a:ea typeface="+mn-ea"/>
                </a:rPr>
                <a:t>21</a:t>
              </a:r>
              <a:r>
                <a:rPr lang="en-US" altLang="en-US" sz="2200" b="1" dirty="0">
                  <a:latin typeface="+mn-ea"/>
                  <a:ea typeface="+mn-ea"/>
                </a:rPr>
                <a:t>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3,</a:t>
                </a:r>
                <a:r>
                  <a:rPr lang="en-US" altLang="ja-JP" sz="2000" b="1" dirty="0">
                    <a:latin typeface="+mn-ea"/>
                    <a:ea typeface="+mn-ea"/>
                  </a:rPr>
                  <a:t>840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[3,390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–4,380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  <a:endParaRPr lang="en-US" altLang="en-US" sz="2000" dirty="0">
                  <a:solidFill>
                    <a:srgbClr val="7F7F7F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251325" y="3082945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180,000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[15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10,000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–560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800346" y="1991781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180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[170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600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–720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230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6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7961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220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[150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–280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2,0</a:t>
                </a:r>
                <a:r>
                  <a:rPr lang="en-US" altLang="ja-JP" sz="1400" b="1" dirty="0">
                    <a:latin typeface="+mn-ea"/>
                    <a:ea typeface="+mn-ea"/>
                  </a:rPr>
                  <a:t>6</a:t>
                </a:r>
                <a:r>
                  <a:rPr lang="en-US" altLang="en-US" sz="1400" b="1" dirty="0">
                    <a:latin typeface="+mn-ea"/>
                    <a:ea typeface="+mn-ea"/>
                  </a:rPr>
                  <a:t>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[1,890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3</a:t>
                </a:r>
                <a:r>
                  <a:rPr lang="en-US" altLang="ja-JP" sz="1400" b="1" dirty="0">
                    <a:latin typeface="+mn-ea"/>
                    <a:ea typeface="+mn-ea"/>
                  </a:rPr>
                  <a:t>30,000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[290,000–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380,000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defTabSz="914400" fontAlgn="ctr">
                <a:defRPr/>
              </a:pPr>
              <a:r>
                <a:rPr lang="ja-JP" altLang="en-US" sz="2200" b="1" dirty="0">
                  <a:solidFill>
                    <a:prstClr val="black"/>
                  </a:solidFill>
                  <a:latin typeface="+mj-ea"/>
                  <a:ea typeface="+mj-ea"/>
                </a:rPr>
                <a:t>地域別</a:t>
              </a:r>
              <a:r>
                <a:rPr lang="en-US" altLang="en-US" sz="2200" b="1" dirty="0">
                  <a:solidFill>
                    <a:prstClr val="black"/>
                  </a:solidFill>
                  <a:latin typeface="+mj-ea"/>
                  <a:ea typeface="+mj-ea"/>
                </a:rPr>
                <a:t>HIV</a:t>
              </a:r>
              <a:r>
                <a:rPr lang="ja-JP" altLang="en-US" sz="2200" b="1" dirty="0">
                  <a:solidFill>
                    <a:prstClr val="black"/>
                  </a:solidFill>
                  <a:latin typeface="+mj-ea"/>
                  <a:ea typeface="+mj-ea"/>
                </a:rPr>
                <a:t>新規感染者数（成人と子供の合計）推計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 ｜</a:t>
              </a:r>
              <a:r>
                <a:rPr lang="en-US" altLang="en-US" sz="2200" b="1" spc="-30" dirty="0">
                  <a:latin typeface="+mj-ea"/>
                  <a:ea typeface="+mj-ea"/>
                </a:rPr>
                <a:t> 20</a:t>
              </a:r>
              <a:r>
                <a:rPr lang="en-US" altLang="ja-JP" sz="2200" b="1" spc="-30" dirty="0">
                  <a:latin typeface="+mj-ea"/>
                  <a:ea typeface="+mj-ea"/>
                </a:rPr>
                <a:t>21</a:t>
              </a:r>
              <a:r>
                <a:rPr lang="en-US" altLang="en-US" sz="2200" b="1" spc="-30" dirty="0">
                  <a:latin typeface="+mj-ea"/>
                  <a:ea typeface="+mj-ea"/>
                </a:rPr>
                <a:t>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</a:t>
                </a:r>
                <a:r>
                  <a:rPr lang="en-US" altLang="ja-JP" sz="2000" b="1" dirty="0">
                    <a:latin typeface="+mn-ea"/>
                    <a:ea typeface="+mn-ea"/>
                  </a:rPr>
                  <a:t>5</a:t>
                </a:r>
                <a:r>
                  <a:rPr lang="en-US" altLang="en-US" sz="2000" b="1" dirty="0">
                    <a:latin typeface="+mn-ea"/>
                    <a:ea typeface="+mn-ea"/>
                  </a:rPr>
                  <a:t>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1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–200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14</a:t>
                </a:r>
                <a:r>
                  <a:rPr lang="en-US" altLang="en-US" sz="1400" b="1" dirty="0">
                    <a:latin typeface="+mn-ea"/>
                    <a:ea typeface="+mn-ea"/>
                  </a:rPr>
                  <a:t>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00–18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843710" y="3565958"/>
                <a:ext cx="194786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190,000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[14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–27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160,000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アジア・大平洋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260,000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[19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360,000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63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51,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000–67,000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670,000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[53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–90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1</a:t>
                </a:r>
                <a:r>
                  <a:rPr lang="en-US" altLang="en-US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68,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15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14</a:t>
                </a:r>
                <a:r>
                  <a:rPr lang="en-GB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[11,000–1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8,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地域別エイズによる死亡者数（成人と子供の合計）推計</a:t>
              </a:r>
              <a:r>
                <a:rPr lang="ja-JP" altLang="en-US" sz="22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 ｜ </a:t>
              </a:r>
              <a:r>
                <a:rPr lang="en-US" altLang="en-US" sz="2200" b="1" dirty="0">
                  <a:latin typeface="+mn-ea"/>
                  <a:ea typeface="+mn-ea"/>
                  <a:cs typeface="Arial Bold" panose="020B0704020202020204" pitchFamily="34" charset="0"/>
                </a:rPr>
                <a:t>20</a:t>
              </a:r>
              <a:r>
                <a:rPr lang="en-US" altLang="ja-JP" sz="2200" b="1" dirty="0">
                  <a:latin typeface="+mn-ea"/>
                  <a:ea typeface="+mn-ea"/>
                  <a:cs typeface="Arial Bold" panose="020B0704020202020204" pitchFamily="34" charset="0"/>
                </a:rPr>
                <a:t>21</a:t>
              </a:r>
              <a:endParaRPr lang="en-US" altLang="en-US" sz="2200" b="1" dirty="0">
                <a:latin typeface="+mn-ea"/>
                <a:ea typeface="+mn-ea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</a:t>
                </a:r>
                <a:r>
                  <a:rPr lang="en-US" altLang="ja-JP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690,000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[50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–970</a:t>
                </a:r>
                <a:r>
                  <a:rPr lang="en-US" altLang="ja-JP" dirty="0">
                    <a:solidFill>
                      <a:srgbClr val="4D4D4D"/>
                    </a:solidFill>
                    <a:latin typeface="+mn-ea"/>
                    <a:ea typeface="+mn-ea"/>
                  </a:rPr>
                  <a:t>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51325" y="3084521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5,100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[3,900–6,900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828088" y="3586168"/>
                <a:ext cx="1947862" cy="39645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 </a:t>
                </a: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14</a:t>
                </a:r>
                <a:r>
                  <a:rPr lang="en-US" altLang="ja-JP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[11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–17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800346" y="1997050"/>
                <a:ext cx="1739900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44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000–53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71539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ja-JP" altLang="en-US" sz="1400" b="1" dirty="0">
                    <a:latin typeface="+mn-ea"/>
                    <a:ea typeface="+mn-ea"/>
                  </a:rPr>
                  <a:t>アジア・大平洋</a:t>
                </a:r>
                <a:endParaRPr lang="en-US" altLang="ja-JP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ja-JP" sz="1400" b="1" dirty="0">
                    <a:latin typeface="+mn-ea"/>
                    <a:ea typeface="+mn-ea"/>
                  </a:rPr>
                  <a:t>140,000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[99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210,000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563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3,</a:t>
                </a:r>
                <a:r>
                  <a:rPr lang="en-US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r>
                  <a:rPr lang="en-US" altLang="en-US" sz="1400" b="1" dirty="0">
                    <a:latin typeface="+mn-ea"/>
                    <a:ea typeface="+mn-ea"/>
                  </a:rPr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[9,400–16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28</a:t>
                </a:r>
                <a:r>
                  <a:rPr lang="en-US" altLang="en-US" sz="1400" b="1" dirty="0">
                    <a:latin typeface="+mn-ea"/>
                    <a:ea typeface="+mn-ea"/>
                  </a:rPr>
                  <a:t>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[23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–36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528478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29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GB" altLang="en-US" sz="1400" b="1" dirty="0">
                    <a:latin typeface="+mn-ea"/>
                    <a:ea typeface="+mn-ea"/>
                  </a:rPr>
                  <a:t>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[18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,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000–42,000]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endParaRPr lang="en-US" altLang="ja-JP" sz="1000" b="1" dirty="0">
                  <a:solidFill>
                    <a:srgbClr val="5F5F5F"/>
                  </a:solidFill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endParaRPr lang="en-US" altLang="en-US" sz="1000" b="1" dirty="0">
                  <a:solidFill>
                    <a:srgbClr val="5F5F5F"/>
                  </a:solidFill>
                  <a:latin typeface="Arial Narrow" pitchFamily="34" charset="0"/>
                </a:endParaRP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5,700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4,2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00–7,6</a:t>
                </a:r>
                <a:r>
                  <a:rPr lang="en-US" altLang="ja-JP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FA0D42A-6C45-4C22-8A9D-3D3C117EBD56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子供（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15</a:t>
              </a:r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歳未満）の地域別</a:t>
              </a:r>
              <a:r>
                <a:rPr lang="en-US" altLang="ja-JP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HIV</a:t>
              </a:r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陽性者数推計 ｜ </a:t>
              </a:r>
              <a:r>
                <a:rPr lang="en-US" altLang="ja-JP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2021</a:t>
              </a:r>
              <a:endParaRPr lang="en-US" altLang="en-US" sz="2100" b="1" dirty="0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: 170</a:t>
                </a:r>
                <a:r>
                  <a:rPr lang="ja-JP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万人</a:t>
                </a:r>
                <a:r>
                  <a:rPr lang="en-US" altLang="en-US" sz="2000" b="1" dirty="0">
                    <a:latin typeface="+mn-ea"/>
                    <a:ea typeface="+mn-ea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[130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–210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9,200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[7,900–11,000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GB" altLang="en-US" sz="1400" b="1" dirty="0">
                    <a:latin typeface="+mn-ea"/>
                    <a:ea typeface="+mn-ea"/>
                  </a:rPr>
                  <a:t>420,000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[340,000–500,000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800346" y="1995017"/>
                <a:ext cx="173990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130,000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[100,000–160,000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100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万人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[830,000–130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万人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33,000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[22,000–44,000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9,200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[7,800–11,000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90B2391-C932-41BF-8268-64E3E6CEC1E0}"/>
                </a:ext>
              </a:extLst>
            </p:cNvPr>
            <p:cNvSpPr txBox="1"/>
            <p:nvPr/>
          </p:nvSpPr>
          <p:spPr>
            <a:xfrm>
              <a:off x="685799" y="5214779"/>
              <a:ext cx="1762125" cy="3744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100"/>
                </a:lnSpc>
              </a:pPr>
              <a:r>
                <a:rPr lang="en-GB" sz="1000" dirty="0">
                  <a:latin typeface="+mn-ea"/>
                  <a:ea typeface="+mn-ea"/>
                </a:rPr>
                <a:t>*</a:t>
              </a:r>
              <a:r>
                <a:rPr lang="ja-JP" altLang="en-US" sz="900" dirty="0">
                  <a:latin typeface="+mn-ea"/>
                  <a:ea typeface="+mn-ea"/>
                </a:rPr>
                <a:t>子供の推計値は数が少ない</a:t>
              </a:r>
              <a:endParaRPr lang="en-US" altLang="ja-JP" sz="900" dirty="0">
                <a:latin typeface="+mn-ea"/>
                <a:ea typeface="+mn-ea"/>
              </a:endParaRPr>
            </a:p>
            <a:p>
              <a:pPr>
                <a:lnSpc>
                  <a:spcPts val="1100"/>
                </a:lnSpc>
              </a:pPr>
              <a:r>
                <a:rPr lang="ja-JP" altLang="en-US" sz="900" dirty="0">
                  <a:latin typeface="+mn-ea"/>
                  <a:ea typeface="+mn-ea"/>
                </a:rPr>
                <a:t> ため公表されていない。</a:t>
              </a:r>
              <a:endParaRPr lang="en-GB" sz="900" dirty="0">
                <a:latin typeface="+mn-ea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1A7D852-8260-4C89-A838-29140D6800D8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子供（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15</a:t>
              </a:r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歳未満）の地域別新規</a:t>
              </a:r>
              <a:r>
                <a:rPr lang="en-US" altLang="ja-JP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HIV</a:t>
              </a:r>
              <a:r>
                <a:rPr lang="ja-JP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感染者数推計 ｜ </a:t>
              </a:r>
              <a:r>
                <a:rPr lang="en-US" altLang="ja-JP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2021</a:t>
              </a:r>
              <a:endParaRPr lang="en-US" altLang="en-US" sz="2100" b="1" dirty="0">
                <a:latin typeface="Arial Bold" panose="020B0704020202020204" pitchFamily="34" charset="0"/>
                <a:cs typeface="Arial Bold" panose="020B0704020202020204" pitchFamily="34" charset="0"/>
              </a:endParaRP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160,000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[110,000–230,000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h Africa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</a:t>
                </a:r>
                <a:r>
                  <a:rPr lang="en-US" altLang="ja-JP" sz="1400" b="1" dirty="0">
                    <a:latin typeface="+mn-ea"/>
                    <a:ea typeface="+mn-ea"/>
                  </a:rPr>
                  <a:t>,</a:t>
                </a:r>
                <a:r>
                  <a:rPr lang="en-US" altLang="en-US" sz="1400" b="1" dirty="0">
                    <a:latin typeface="+mn-ea"/>
                    <a:ea typeface="+mn-ea"/>
                  </a:rPr>
                  <a:t>500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[1,200–1,800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54,000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[39,000–71,000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38" y="1995017"/>
                <a:ext cx="173990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14,000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[9,400–20,000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>
                    <a:latin typeface="+mn-ea"/>
                    <a:ea typeface="+mn-ea"/>
                  </a:rPr>
                  <a:t>78,000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[49,000–130,000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397673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endParaRPr lang="en-US" altLang="ja-JP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</a:pPr>
                <a:r>
                  <a:rPr lang="en-US" altLang="en-US" sz="1400" b="1" dirty="0">
                    <a:latin typeface="+mn-ea"/>
                    <a:ea typeface="+mn-ea"/>
                  </a:rPr>
                  <a:t>4,000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[2,100–6,000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910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[580 – 1,300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A03DD582-6EAC-E1DA-B793-CF034CDF22DC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2A21BE2-4FA8-4681-B7AB-1C95A8B23B33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ja-JP" altLang="en-US" sz="2100" b="1" dirty="0">
                  <a:latin typeface="+mn-ea"/>
                  <a:cs typeface="Arial Bold" panose="020B0704020202020204" pitchFamily="34" charset="0"/>
                </a:rPr>
                <a:t>子供（</a:t>
              </a:r>
              <a:r>
                <a:rPr lang="en-US" altLang="ja-JP" sz="2100" b="1" dirty="0">
                  <a:latin typeface="+mn-ea"/>
                  <a:cs typeface="Arial Bold" panose="020B0704020202020204" pitchFamily="34" charset="0"/>
                </a:rPr>
                <a:t>15</a:t>
              </a:r>
              <a:r>
                <a:rPr lang="ja-JP" altLang="en-US" sz="2100" b="1" dirty="0">
                  <a:latin typeface="+mn-ea"/>
                  <a:cs typeface="Arial Bold" panose="020B0704020202020204" pitchFamily="34" charset="0"/>
                </a:rPr>
                <a:t>歳未満）の地域別エイズによる死亡者数推計</a:t>
              </a:r>
              <a:r>
                <a:rPr lang="en-US" altLang="en-US" sz="2100" b="1" dirty="0">
                  <a:latin typeface="+mn-ea"/>
                  <a:cs typeface="Arial Bold" panose="020B0704020202020204" pitchFamily="34" charset="0"/>
                </a:rPr>
                <a:t> </a:t>
              </a:r>
              <a:r>
                <a:rPr lang="en-US" altLang="en-US" sz="2200" b="1" dirty="0">
                  <a:solidFill>
                    <a:srgbClr val="00A99A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2021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ja-JP" altLang="en-US" sz="2000" b="1" dirty="0">
                    <a:latin typeface="+mn-ea"/>
                    <a:ea typeface="+mn-ea"/>
                  </a:rPr>
                  <a:t>合計</a:t>
                </a:r>
                <a:r>
                  <a:rPr lang="en-US" altLang="en-US" sz="2000" b="1" dirty="0">
                    <a:latin typeface="+mn-ea"/>
                    <a:ea typeface="+mn-ea"/>
                  </a:rPr>
                  <a:t>: 98,000</a:t>
                </a:r>
                <a:r>
                  <a:rPr lang="ja-JP" altLang="en-US" sz="2000" b="1" dirty="0">
                    <a:latin typeface="+mn-ea"/>
                    <a:ea typeface="+mn-ea"/>
                  </a:rPr>
                  <a:t>人</a:t>
                </a:r>
                <a:r>
                  <a:rPr lang="en-US" altLang="en-US" sz="2000" b="1" dirty="0">
                    <a:latin typeface="+mn-ea"/>
                    <a:ea typeface="+mn-ea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[67,000–140,000</a:t>
                </a:r>
                <a:r>
                  <a:rPr lang="ja-JP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人</a:t>
                </a:r>
                <a:r>
                  <a:rPr lang="en-US" altLang="en-US" dirty="0">
                    <a:solidFill>
                      <a:srgbClr val="4D4D4D"/>
                    </a:solidFill>
                    <a:latin typeface="+mn-ea"/>
                    <a:ea typeface="+mn-ea"/>
                  </a:rPr>
                  <a:t>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中東・北アフリカ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910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[730–1,100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西部・中央アフリカ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38</a:t>
                </a:r>
                <a:r>
                  <a:rPr lang="en-US" altLang="ja-JP" sz="1400" b="1" dirty="0"/>
                  <a:t>,</a:t>
                </a:r>
                <a:r>
                  <a:rPr lang="en-GB" altLang="en-US" sz="1400" b="1" dirty="0"/>
                  <a:t>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[29,000–49,000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800354" y="1996040"/>
                <a:ext cx="1739900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東欧・中央アジア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marL="0" marR="0" lvl="0" indent="0" algn="ctr" defTabSz="914400" rtl="0" eaLnBrk="1" fontAlgn="base" latinLnBrk="0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ＭＳ Ｐゴシック" pitchFamily="34" charset="-128"/>
                    <a:cs typeface="+mn-cs"/>
                  </a:rPr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アジア・太平洋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7,400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[4,400–12,000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52623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北米・西欧・中欧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endParaRPr lang="en-US" altLang="en-US" sz="1400" b="1" dirty="0"/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東部・南部アフリカ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45,000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[28,000–69,000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ラテンアメリカ</a:t>
                </a:r>
                <a:r>
                  <a:rPr lang="en-US" altLang="en-US" sz="1200" b="1" dirty="0">
                    <a:latin typeface="+mn-ea"/>
                    <a:ea typeface="+mn-ea"/>
                  </a:rPr>
                  <a:t>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>
                    <a:latin typeface="+mn-ea"/>
                    <a:ea typeface="+mn-ea"/>
                  </a:rPr>
                  <a:t>2,600</a:t>
                </a:r>
                <a:r>
                  <a:rPr lang="ja-JP" altLang="en-US" sz="1400" b="1" dirty="0">
                    <a:latin typeface="+mn-ea"/>
                    <a:ea typeface="+mn-ea"/>
                  </a:rPr>
                  <a:t>人</a:t>
                </a:r>
                <a:endParaRPr lang="en-US" altLang="en-US" sz="14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[1,400–4,000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ja-JP" altLang="en-US" sz="1200" b="1" dirty="0">
                    <a:latin typeface="+mn-ea"/>
                    <a:ea typeface="+mn-ea"/>
                  </a:rPr>
                  <a:t>カリブ海沿岸</a:t>
                </a:r>
                <a:endParaRPr lang="en-US" altLang="en-US" sz="1200" b="1" dirty="0">
                  <a:latin typeface="+mn-ea"/>
                  <a:ea typeface="+mn-ea"/>
                </a:endParaRP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520</a:t>
                </a:r>
                <a:r>
                  <a:rPr lang="ja-JP" altLang="en-US" sz="1400" b="1" dirty="0"/>
                  <a:t>人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730</a:t>
                </a:r>
                <a:r>
                  <a:rPr lang="ja-JP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人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</p:grpSp>
      </p:grpSp>
      <p:sp>
        <p:nvSpPr>
          <p:cNvPr id="24" name="TextBox 15">
            <a:extLst>
              <a:ext uri="{FF2B5EF4-FFF2-40B4-BE49-F238E27FC236}">
                <a16:creationId xmlns:a16="http://schemas.microsoft.com/office/drawing/2014/main" id="{9A8C982E-33A3-1FFC-F116-78842D03A125}"/>
              </a:ext>
            </a:extLst>
          </p:cNvPr>
          <p:cNvSpPr txBox="1"/>
          <p:nvPr/>
        </p:nvSpPr>
        <p:spPr>
          <a:xfrm>
            <a:off x="685799" y="5214779"/>
            <a:ext cx="176212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lang="en-GB" sz="1000" dirty="0">
                <a:latin typeface="+mn-ea"/>
                <a:ea typeface="+mn-ea"/>
              </a:rPr>
              <a:t>*</a:t>
            </a:r>
            <a:r>
              <a:rPr lang="ja-JP" altLang="en-US" sz="900" dirty="0">
                <a:latin typeface="+mn-ea"/>
                <a:ea typeface="+mn-ea"/>
              </a:rPr>
              <a:t>子供の推計値は数が少ない</a:t>
            </a:r>
            <a:endParaRPr lang="en-US" altLang="ja-JP" sz="900" dirty="0">
              <a:latin typeface="+mn-ea"/>
              <a:ea typeface="+mn-ea"/>
            </a:endParaRPr>
          </a:p>
          <a:p>
            <a:pPr>
              <a:lnSpc>
                <a:spcPts val="1100"/>
              </a:lnSpc>
            </a:pPr>
            <a:r>
              <a:rPr lang="ja-JP" altLang="en-US" sz="900" dirty="0">
                <a:latin typeface="+mn-ea"/>
                <a:ea typeface="+mn-ea"/>
              </a:rPr>
              <a:t> ため公表されていない。</a:t>
            </a:r>
            <a:endParaRPr lang="en-GB" sz="900" dirty="0"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42766"/>
            <a:chOff x="606425" y="730250"/>
            <a:chExt cx="9585325" cy="2842766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3,840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[3,390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–4,380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2021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年の新規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150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[1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1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–200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7290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2021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年のエイズ関連死亡者数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650,000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[51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0,000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–860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世界のエイズ流行 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21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3989587"/>
            <a:chOff x="606425" y="730250"/>
            <a:chExt cx="9585325" cy="3989587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119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58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がサハラ以南のアフリカで起きている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1000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430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人は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歳未満の子供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285750" marR="0" lvl="0" indent="-28575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900"/>
                </a:spcAft>
                <a:buClr>
                  <a:schemeClr val="accent1">
                    <a:lumMod val="75000"/>
                  </a:schemeClr>
                </a:buClr>
                <a:buSzPct val="150000"/>
                <a:buFont typeface="Arial" panose="020B0604020202020204" pitchFamily="34" charset="0"/>
                <a:buChar char="•"/>
                <a:tabLst>
                  <a:tab pos="282575" algn="l"/>
                </a:tabLst>
                <a:defRPr/>
              </a:pPr>
              <a:r>
                <a:rPr lang="en-US" altLang="ja-JP" b="1" dirty="0">
                  <a:solidFill>
                    <a:prstClr val="black"/>
                  </a:solidFill>
                  <a:latin typeface="+mn-ea"/>
                  <a:ea typeface="+mn-ea"/>
                </a:rPr>
                <a:t>3,600</a:t>
              </a:r>
              <a:r>
                <a:rPr lang="ja-JP" altLang="en-US" b="1" dirty="0">
                  <a:solidFill>
                    <a:prstClr val="black"/>
                  </a:solidFill>
                  <a:latin typeface="+mn-ea"/>
                  <a:ea typeface="+mn-ea"/>
                </a:rPr>
                <a:t>人が</a:t>
              </a:r>
              <a:r>
                <a:rPr kumimoji="0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歳以上の成人、このうち：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49%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が女性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31%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が若者（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─ </a:t>
              </a:r>
              <a:r>
                <a:rPr lang="en-US" altLang="ja-JP" sz="1600" b="1" dirty="0">
                  <a:solidFill>
                    <a:prstClr val="black"/>
                  </a:solidFill>
                  <a:latin typeface="+mn-ea"/>
                  <a:ea typeface="+mn-ea"/>
                </a:rPr>
                <a:t>19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%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が若い女性（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15–24</a:t>
              </a:r>
              <a:r>
                <a:rPr kumimoji="0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歳）</a:t>
              </a:r>
              <a:endPara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R="0" lvl="1" algn="l" defTabSz="91440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ts val="300"/>
                </a:spcAft>
                <a:buClrTx/>
                <a:buSzTx/>
                <a:tabLst>
                  <a:tab pos="282575" algn="l"/>
                </a:tabLst>
                <a:defRPr/>
              </a:pP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日に</a:t>
              </a:r>
              <a:r>
                <a:rPr lang="en-US" altLang="ja-JP" sz="2200" b="1" dirty="0">
                  <a:solidFill>
                    <a:prstClr val="black"/>
                  </a:solidFill>
                  <a:latin typeface="+mn-ea"/>
                  <a:ea typeface="+mn-ea"/>
                </a:rPr>
                <a:t>4,0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00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人の成人と子供が新たに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に感染 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Arial Bold" charset="0"/>
                </a:rPr>
                <a:t>｜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2021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2810828"/>
            <a:chOff x="606425" y="730250"/>
            <a:chExt cx="9585325" cy="2810828"/>
          </a:xfrm>
        </p:grpSpPr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49" y="1887796"/>
              <a:ext cx="8378825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panose="020B0604020202020204" pitchFamily="34" charset="0"/>
                </a:rPr>
                <a:t>陽性の子供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			170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GB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[130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–210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万人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2492896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新たに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感染した子供の数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	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160,000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　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[1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1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0,000–230,000</a:t>
              </a:r>
              <a:r>
                <a:rPr kumimoji="0" lang="ja-JP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3140968"/>
              <a:ext cx="8378824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エイズにより死亡した子供の数</a:t>
              </a:r>
              <a:r>
                <a:rPr kumimoji="0" lang="en-US" altLang="ja-JP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			  98</a:t>
              </a:r>
              <a:r>
                <a:rPr lang="en-US" altLang="ja-JP" sz="2000" b="1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 </a:t>
              </a:r>
              <a:r>
                <a:rPr kumimoji="0" lang="en-US" altLang="en-US" sz="20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	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[67</a:t>
              </a:r>
              <a:r>
                <a:rPr lang="en-US" altLang="en-US" sz="1600" dirty="0">
                  <a:solidFill>
                    <a:prstClr val="black"/>
                  </a:solidFill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–140</a:t>
              </a:r>
              <a:r>
                <a:rPr kumimoji="0" lang="en-US" altLang="ja-JP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,000</a:t>
              </a:r>
              <a:r>
                <a:rPr kumimoji="0" lang="ja-JP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人</a:t>
              </a:r>
              <a:r>
                <a:rPr kumimoji="0" lang="en-US" altLang="en-US" sz="160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Arial" charset="0"/>
                </a:rPr>
                <a:t>]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2348880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2996952"/>
              <a:ext cx="8378825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子供（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15</a:t>
              </a: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歳未満）のエイズ流行 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 20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  <a:cs typeface="+mn-cs"/>
                </a:rPr>
                <a:t>21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703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18964" y="745381"/>
            <a:ext cx="9828150" cy="5365892"/>
            <a:chOff x="363600" y="730250"/>
            <a:chExt cx="9828150" cy="5365892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152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114300" algn="l" defTabSz="914400" rtl="0" eaLnBrk="0" fontAlgn="base" latinLnBrk="0" hangingPunct="0">
                <a:lnSpc>
                  <a:spcPct val="125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14300" algn="l"/>
                </a:tabLst>
                <a:defRPr/>
              </a:pP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本表の推計範囲は、入手可能な最良の情報に基づき、この範囲内に実際の数値が入るということを示すものです</a:t>
              </a:r>
              <a:r>
                <a:rPr kumimoji="0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。</a:t>
              </a:r>
              <a:endParaRPr kumimoji="0" lang="en-US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kumimoji="0" lang="ja-JP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地域別状況  </a:t>
              </a:r>
              <a:r>
                <a:rPr lang="ja-JP" altLang="en-US" sz="2400" dirty="0">
                  <a:solidFill>
                    <a:schemeClr val="accent1">
                      <a:lumMod val="75000"/>
                    </a:schemeClr>
                  </a:solidFill>
                  <a:latin typeface="+mn-ea"/>
                  <a:ea typeface="+mn-ea"/>
                </a:rPr>
                <a:t>｜ </a:t>
              </a:r>
              <a:r>
                <a:rPr kumimoji="0" lang="en-US" altLang="ja-JP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+mn-ea"/>
                  <a:ea typeface="+mn-ea"/>
                </a:rPr>
                <a:t>2021</a:t>
              </a:r>
              <a:endPara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476168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新規感染者数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HIV</a:t>
              </a: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陽性者数</a:t>
              </a:r>
              <a:endParaRPr kumimoji="0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（成人と子供）</a:t>
              </a: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8140464" y="1349375"/>
              <a:ext cx="1554163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200" b="1" dirty="0">
                  <a:solidFill>
                    <a:prstClr val="black"/>
                  </a:solidFill>
                  <a:latin typeface="+mn-ea"/>
                  <a:ea typeface="+mn-ea"/>
                </a:rPr>
                <a:t>エイズによる死亡者</a:t>
              </a:r>
              <a:endParaRPr lang="en-US" altLang="ja-JP" sz="1200" b="1" dirty="0">
                <a:solidFill>
                  <a:prstClr val="black"/>
                </a:solidFill>
                <a:latin typeface="+mn-ea"/>
                <a:ea typeface="+mn-ea"/>
              </a:endParaRPr>
            </a:p>
            <a:p>
              <a:pPr marL="0" marR="0" lvl="0" indent="0" algn="ctr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（成人と子供）</a:t>
              </a:r>
              <a:endParaRPr kumimoji="0" lang="en-US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636408" y="1400539"/>
              <a:ext cx="0" cy="4320186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全世界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3,840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[3,390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–4,380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548176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150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</a:t>
              </a:r>
              <a:r>
                <a:rPr lang="en-US" altLang="en-US" sz="1000" dirty="0">
                  <a:solidFill>
                    <a:srgbClr val="4D4D4D"/>
                  </a:solidFill>
                  <a:latin typeface="+mn-ea"/>
                  <a:ea typeface="+mn-ea"/>
                </a:rPr>
                <a:t>1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068456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ea"/>
                  <a:ea typeface="+mn-ea"/>
                </a:rPr>
                <a:t>650,000</a:t>
              </a:r>
              <a:r>
                <a:rPr kumimoji="0" lang="ja-JP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[51</a:t>
              </a:r>
              <a:r>
                <a:rPr lang="en-US" altLang="en-US" sz="10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–860</a:t>
              </a:r>
              <a:r>
                <a:rPr kumimoji="0" lang="en-US" altLang="ja-JP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</a:t>
              </a:r>
              <a:r>
                <a:rPr kumimoji="0" lang="ja-JP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中東・北アフリカ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18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[15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–21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548176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14,000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8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068456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5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,100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00–6,900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アジア・大平洋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600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49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–720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548176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260,000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[19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60,000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068456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140,000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[99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300" b="1" dirty="0">
                  <a:solidFill>
                    <a:prstClr val="black"/>
                  </a:solidFill>
                  <a:latin typeface="+mn-ea"/>
                  <a:ea typeface="+mn-ea"/>
                </a:rPr>
                <a:t>東欧・中央アジア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180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[170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–200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548176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16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–18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068456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44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[36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000–53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西部・中央アフリカ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500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[450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–560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548176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19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[14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–27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068456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40,000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[99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西欧・中欧・北アメリカ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230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9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6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548176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63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51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000–76,000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068456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13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[9,400–16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 w="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東部・南部アフリカ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2,0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6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[1,890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–2,300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548176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670,000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[53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900,000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068456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28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[23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–36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ラテンアメリカ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22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[150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–280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万人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548176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</a:t>
              </a:r>
              <a:r>
                <a:rPr lang="en-US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10,000</a:t>
              </a:r>
              <a:r>
                <a:rPr lang="ja-JP" altLang="en-US" sz="1200" dirty="0">
                  <a:solidFill>
                    <a:prstClr val="black"/>
                  </a:solidFill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68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000–15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068456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29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[18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000–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42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,000]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カリブ海沿岸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  <a:cs typeface="+mn-cs"/>
                </a:rPr>
                <a:t>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</a:t>
              </a:r>
              <a:r>
                <a:rPr kumimoji="0" lang="en-US" altLang="ja-JP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30,000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[29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–38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0,000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548176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14</a:t>
              </a:r>
              <a:r>
                <a:rPr lang="en-US" altLang="ja-JP" sz="1200" dirty="0">
                  <a:solidFill>
                    <a:prstClr val="black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[9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,5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00–</a:t>
              </a:r>
              <a:r>
                <a:rPr kumimoji="0" lang="en-US" altLang="ja-JP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18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,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068456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5,700</a:t>
              </a: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[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4,20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0–7</a:t>
              </a:r>
              <a:r>
                <a:rPr lang="en-US" altLang="en-US" sz="900" dirty="0">
                  <a:solidFill>
                    <a:srgbClr val="4D4D4D"/>
                  </a:solidFill>
                  <a:latin typeface="+mn-ea"/>
                  <a:ea typeface="+mn-ea"/>
                </a:rPr>
                <a:t>,6</a:t>
              </a:r>
              <a:r>
                <a:rPr lang="en-US" altLang="ja-JP" sz="900" dirty="0">
                  <a:solidFill>
                    <a:srgbClr val="4D4D4D"/>
                  </a:solidFill>
                  <a:latin typeface="+mn-ea"/>
                  <a:ea typeface="+mn-ea"/>
                </a:rPr>
                <a:t>00</a:t>
              </a:r>
              <a:r>
                <a:rPr kumimoji="0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人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+mn-ea"/>
                  <a:ea typeface="+mn-ea"/>
                </a:rPr>
                <a:t>]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67B75E-451A-4ECA-A63D-A2B0043921C1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2022 (https://aidsinfo.unaids.org/)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  <p:pic>
        <p:nvPicPr>
          <p:cNvPr id="12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38AD11C1-C036-F29E-5EC5-CCB4FE8AFF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" t="8528" b="8624"/>
          <a:stretch/>
        </p:blipFill>
        <p:spPr>
          <a:xfrm>
            <a:off x="462980" y="1196752"/>
            <a:ext cx="9391972" cy="4896544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C032AC-0BD9-EAF1-3E14-4CA110DFA251}"/>
              </a:ext>
            </a:extLst>
          </p:cNvPr>
          <p:cNvSpPr txBox="1"/>
          <p:nvPr/>
        </p:nvSpPr>
        <p:spPr>
          <a:xfrm>
            <a:off x="1471092" y="5805264"/>
            <a:ext cx="1877437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  <a:ea typeface="+mn-ea"/>
              </a:rPr>
              <a:t>新規</a:t>
            </a:r>
            <a:r>
              <a:rPr kumimoji="1" lang="en-US" altLang="ja-JP" sz="1200" b="1" dirty="0">
                <a:latin typeface="+mn-ea"/>
                <a:ea typeface="+mn-ea"/>
              </a:rPr>
              <a:t>HIV</a:t>
            </a:r>
            <a:r>
              <a:rPr kumimoji="1" lang="ja-JP" altLang="en-US" sz="1200" b="1" dirty="0">
                <a:latin typeface="+mn-ea"/>
                <a:ea typeface="+mn-ea"/>
              </a:rPr>
              <a:t>感染者数　　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8CBEB5-E7B9-530E-9323-B91512C84FF1}"/>
              </a:ext>
            </a:extLst>
          </p:cNvPr>
          <p:cNvSpPr txBox="1"/>
          <p:nvPr/>
        </p:nvSpPr>
        <p:spPr>
          <a:xfrm>
            <a:off x="3631332" y="5805264"/>
            <a:ext cx="122661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  <a:ea typeface="+mn-ea"/>
              </a:rPr>
              <a:t>ターゲット　　　　</a:t>
            </a:r>
          </a:p>
        </p:txBody>
      </p:sp>
      <p:sp>
        <p:nvSpPr>
          <p:cNvPr id="15" name="Rectangle 62">
            <a:extLst>
              <a:ext uri="{FF2B5EF4-FFF2-40B4-BE49-F238E27FC236}">
                <a16:creationId xmlns:a16="http://schemas.microsoft.com/office/drawing/2014/main" id="{88C015AC-F27E-A917-D53E-5BADF13B6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89" y="548680"/>
            <a:ext cx="98266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図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1.01a.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感染者数（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2021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302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hart, line chart&#10;&#10;Description automatically generated">
            <a:extLst>
              <a:ext uri="{FF2B5EF4-FFF2-40B4-BE49-F238E27FC236}">
                <a16:creationId xmlns:a16="http://schemas.microsoft.com/office/drawing/2014/main" id="{5D8047D5-EBF4-EA00-7B8A-893AC8CA10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8599" b="7866"/>
          <a:stretch/>
        </p:blipFill>
        <p:spPr>
          <a:xfrm>
            <a:off x="361565" y="1196751"/>
            <a:ext cx="9462455" cy="4896545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C67B75E-451A-4ECA-A63D-A2B0043921C1}"/>
              </a:ext>
            </a:extLst>
          </p:cNvPr>
          <p:cNvSpPr txBox="1"/>
          <p:nvPr/>
        </p:nvSpPr>
        <p:spPr>
          <a:xfrm>
            <a:off x="402521" y="6247310"/>
            <a:ext cx="374441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37160" algn="l" hangingPunct="0">
              <a:lnSpc>
                <a:spcPts val="1800"/>
              </a:lnSpc>
            </a:pP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出典：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UNAIDS </a:t>
            </a:r>
            <a:r>
              <a:rPr lang="ja-JP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疫学的</a:t>
            </a:r>
            <a:r>
              <a:rPr lang="ja-JP" altLang="en-US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推計 </a:t>
            </a:r>
            <a:r>
              <a:rPr lang="en-US" altLang="ja-JP" sz="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メイリオ" panose="020B0604030504040204" pitchFamily="50" charset="-128"/>
                <a:cs typeface="ＭＳ 明朝" panose="02020609040205080304" pitchFamily="17" charset="-128"/>
              </a:rPr>
              <a:t>2022 (https://aidsinfo.unaids.org/)</a:t>
            </a:r>
            <a:endParaRPr lang="ja-JP" altLang="ja-JP" sz="9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ＭＳ 明朝" panose="02020609040205080304" pitchFamily="17" charset="-128"/>
              <a:cs typeface="ＭＳ 明朝" panose="02020609040205080304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C032AC-0BD9-EAF1-3E14-4CA110DFA251}"/>
              </a:ext>
            </a:extLst>
          </p:cNvPr>
          <p:cNvSpPr txBox="1"/>
          <p:nvPr/>
        </p:nvSpPr>
        <p:spPr>
          <a:xfrm>
            <a:off x="1471092" y="5805264"/>
            <a:ext cx="183095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  <a:ea typeface="+mn-ea"/>
              </a:rPr>
              <a:t>エイズ関連死亡者数　　　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68CBEB5-E7B9-530E-9323-B91512C84FF1}"/>
              </a:ext>
            </a:extLst>
          </p:cNvPr>
          <p:cNvSpPr txBox="1"/>
          <p:nvPr/>
        </p:nvSpPr>
        <p:spPr>
          <a:xfrm>
            <a:off x="3631332" y="5805264"/>
            <a:ext cx="1226618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+mn-ea"/>
                <a:ea typeface="+mn-ea"/>
              </a:rPr>
              <a:t>ターゲット　　　　</a:t>
            </a:r>
          </a:p>
        </p:txBody>
      </p:sp>
      <p:sp>
        <p:nvSpPr>
          <p:cNvPr id="15" name="Rectangle 62">
            <a:extLst>
              <a:ext uri="{FF2B5EF4-FFF2-40B4-BE49-F238E27FC236}">
                <a16:creationId xmlns:a16="http://schemas.microsoft.com/office/drawing/2014/main" id="{88C015AC-F27E-A917-D53E-5BADF13B66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89" y="548680"/>
            <a:ext cx="982662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572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lvl="0" eaLnBrk="1" hangingPunct="1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図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1.02a.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　エイズ関連死亡者数（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1990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－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2021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年）と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2025</a:t>
            </a:r>
            <a:r>
              <a:rPr kumimoji="0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uLnTx/>
                <a:uFillTx/>
                <a:latin typeface="+mn-ea"/>
                <a:ea typeface="+mn-ea"/>
                <a:cs typeface="+mn-cs"/>
              </a:rPr>
              <a:t>年ターゲット</a:t>
            </a:r>
            <a:endParaRPr kumimoji="0" lang="en-US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uLnTx/>
              <a:uFillTx/>
              <a:latin typeface="Arial Bold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330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6B72724-2792-B3D8-0612-5C729B953150}"/>
              </a:ext>
            </a:extLst>
          </p:cNvPr>
          <p:cNvSpPr txBox="1"/>
          <p:nvPr/>
        </p:nvSpPr>
        <p:spPr>
          <a:xfrm>
            <a:off x="679004" y="495255"/>
            <a:ext cx="75608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lang="ja-JP" altLang="en-US" sz="2200" b="1" dirty="0">
                <a:solidFill>
                  <a:prstClr val="black"/>
                </a:solidFill>
                <a:latin typeface="+mn-ea"/>
                <a:ea typeface="+mn-ea"/>
              </a:rPr>
              <a:t>感染者の人口集団別割合（全世界）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A99A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Webdings" pitchFamily="18" charset="2"/>
              </a:rPr>
              <a:t>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2021 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330DDEB-7D81-1DDF-473D-0BE0272934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2298" r="1282" b="853"/>
          <a:stretch/>
        </p:blipFill>
        <p:spPr bwMode="auto">
          <a:xfrm>
            <a:off x="931032" y="1016732"/>
            <a:ext cx="7992888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9080B432-E0C3-2D8A-A6AD-AAD89E8A5B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18606"/>
              </p:ext>
            </p:extLst>
          </p:nvPr>
        </p:nvGraphicFramePr>
        <p:xfrm>
          <a:off x="931032" y="6022448"/>
          <a:ext cx="2753866" cy="390525"/>
        </p:xfrm>
        <a:graphic>
          <a:graphicData uri="http://schemas.openxmlformats.org/drawingml/2006/table">
            <a:tbl>
              <a:tblPr/>
              <a:tblGrid>
                <a:gridCol w="2753866">
                  <a:extLst>
                    <a:ext uri="{9D8B030D-6E8A-4147-A177-3AD203B41FA5}">
                      <a16:colId xmlns:a16="http://schemas.microsoft.com/office/drawing/2014/main" val="319479591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出典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UNAIDS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特別分析、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　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Annex on Methods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参照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89302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42C66E-C378-492E-C0E6-E0BF7F94ACB8}"/>
              </a:ext>
            </a:extLst>
          </p:cNvPr>
          <p:cNvSpPr txBox="1"/>
          <p:nvPr/>
        </p:nvSpPr>
        <p:spPr>
          <a:xfrm>
            <a:off x="4423420" y="1052736"/>
            <a:ext cx="101021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全 世 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C81479E-CDC3-99DC-90FB-994ED2348400}"/>
              </a:ext>
            </a:extLst>
          </p:cNvPr>
          <p:cNvSpPr txBox="1"/>
          <p:nvPr/>
        </p:nvSpPr>
        <p:spPr>
          <a:xfrm>
            <a:off x="5359524" y="1476073"/>
            <a:ext cx="1640193" cy="58477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セックスワーカー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en-US" altLang="ja-JP" sz="1600" b="1" dirty="0">
                <a:latin typeface="+mn-ea"/>
                <a:ea typeface="+mn-ea"/>
              </a:rPr>
              <a:t>12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A6D11A8-DF1E-4B0D-47B2-ADE5AA7B1A50}"/>
              </a:ext>
            </a:extLst>
          </p:cNvPr>
          <p:cNvSpPr txBox="1"/>
          <p:nvPr/>
        </p:nvSpPr>
        <p:spPr>
          <a:xfrm>
            <a:off x="6727676" y="1916832"/>
            <a:ext cx="162018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注射薬物使用者</a:t>
            </a: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</a:t>
            </a:r>
            <a:r>
              <a:rPr kumimoji="1" lang="en-US" altLang="ja-JP" sz="1600" b="1" dirty="0">
                <a:latin typeface="+mn-ea"/>
                <a:ea typeface="+mn-ea"/>
              </a:rPr>
              <a:t>10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625BA3-8DDB-CE54-3EDF-F8195C3FDC2A}"/>
              </a:ext>
            </a:extLst>
          </p:cNvPr>
          <p:cNvSpPr txBox="1"/>
          <p:nvPr/>
        </p:nvSpPr>
        <p:spPr>
          <a:xfrm>
            <a:off x="7195728" y="3573016"/>
            <a:ext cx="162018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ゲイ男性など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男性とセックスをする男性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21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DCD724F-E3A3-949C-4EDD-EFEA0A385449}"/>
              </a:ext>
            </a:extLst>
          </p:cNvPr>
          <p:cNvSpPr txBox="1"/>
          <p:nvPr/>
        </p:nvSpPr>
        <p:spPr>
          <a:xfrm>
            <a:off x="6223620" y="4941168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トランスジェンダー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女性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2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B11A6A-1616-1F1F-CC4A-ADD48BB10638}"/>
              </a:ext>
            </a:extLst>
          </p:cNvPr>
          <p:cNvSpPr txBox="1"/>
          <p:nvPr/>
        </p:nvSpPr>
        <p:spPr>
          <a:xfrm>
            <a:off x="1903140" y="1700808"/>
            <a:ext cx="144016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r>
              <a:rPr kumimoji="1" lang="ja-JP" altLang="en-US" sz="1600" b="1" dirty="0">
                <a:latin typeface="+mn-ea"/>
                <a:ea typeface="+mn-ea"/>
              </a:rPr>
              <a:t>その他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r>
              <a:rPr kumimoji="1" lang="en-US" altLang="ja-JP" sz="1600" b="1" dirty="0">
                <a:latin typeface="+mn-ea"/>
                <a:ea typeface="+mn-ea"/>
              </a:rPr>
              <a:t>30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endParaRPr kumimoji="1" lang="en-US" altLang="ja-JP" sz="1600" dirty="0">
              <a:latin typeface="+mn-ea"/>
              <a:ea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7009A9A-E60C-2580-2E8A-D977C40C780C}"/>
              </a:ext>
            </a:extLst>
          </p:cNvPr>
          <p:cNvSpPr txBox="1"/>
          <p:nvPr/>
        </p:nvSpPr>
        <p:spPr>
          <a:xfrm>
            <a:off x="462980" y="3789040"/>
            <a:ext cx="2160240" cy="1815882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algn="r"/>
            <a:endParaRPr kumimoji="1" lang="en-US" altLang="ja-JP" sz="1600" b="1" dirty="0">
              <a:latin typeface="+mn-ea"/>
              <a:ea typeface="+mn-ea"/>
            </a:endParaRPr>
          </a:p>
          <a:p>
            <a:pPr algn="just"/>
            <a:r>
              <a:rPr kumimoji="1" lang="ja-JP" altLang="en-US" sz="1600" b="1" dirty="0">
                <a:latin typeface="+mn-ea"/>
                <a:ea typeface="+mn-ea"/>
              </a:rPr>
              <a:t>セックスワーカーの客とキーポピュレーションの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just"/>
            <a:r>
              <a:rPr kumimoji="1" lang="ja-JP" altLang="en-US" sz="1600" b="1" dirty="0">
                <a:latin typeface="+mn-ea"/>
                <a:ea typeface="+mn-ea"/>
              </a:rPr>
              <a:t>　セックスパートナー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just"/>
            <a:r>
              <a:rPr kumimoji="1" lang="ja-JP" altLang="en-US" sz="1600" b="1" dirty="0">
                <a:latin typeface="+mn-ea"/>
                <a:ea typeface="+mn-ea"/>
              </a:rPr>
              <a:t>　　　　　</a:t>
            </a:r>
            <a:r>
              <a:rPr kumimoji="1" lang="en-US" altLang="ja-JP" sz="1600" b="1" dirty="0">
                <a:latin typeface="+mn-ea"/>
                <a:ea typeface="+mn-ea"/>
              </a:rPr>
              <a:t>25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just"/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53727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F6B72724-2792-B3D8-0612-5C729B953150}"/>
              </a:ext>
            </a:extLst>
          </p:cNvPr>
          <p:cNvSpPr txBox="1"/>
          <p:nvPr/>
        </p:nvSpPr>
        <p:spPr>
          <a:xfrm>
            <a:off x="680400" y="496800"/>
            <a:ext cx="832024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新規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HIV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感染者の人口集団別割合（サハラ以南アフリカ）</a:t>
            </a:r>
            <a:r>
              <a:rPr kumimoji="0" lang="en-US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A99A"/>
                </a:solidFill>
                <a:effectLst/>
                <a:uLnTx/>
                <a:uFillTx/>
                <a:latin typeface="+mn-ea"/>
                <a:ea typeface="+mn-ea"/>
                <a:cs typeface="+mn-cs"/>
                <a:sym typeface="Webdings" pitchFamily="18" charset="2"/>
              </a:rPr>
              <a:t></a:t>
            </a:r>
            <a:r>
              <a:rPr kumimoji="0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 </a:t>
            </a:r>
            <a:r>
              <a:rPr kumimoji="0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2021 </a:t>
            </a:r>
          </a:p>
        </p:txBody>
      </p:sp>
      <p:pic>
        <p:nvPicPr>
          <p:cNvPr id="3073" name="Picture 1">
            <a:extLst>
              <a:ext uri="{FF2B5EF4-FFF2-40B4-BE49-F238E27FC236}">
                <a16:creationId xmlns:a16="http://schemas.microsoft.com/office/drawing/2014/main" id="{8234C374-2256-EAC8-63D7-A24BB1ABE36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 t="1678" r="661" b="3250"/>
          <a:stretch/>
        </p:blipFill>
        <p:spPr bwMode="auto">
          <a:xfrm>
            <a:off x="823020" y="1047166"/>
            <a:ext cx="8208912" cy="4686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AE95C9-E72E-E9A2-AEC4-35484EB7584D}"/>
              </a:ext>
            </a:extLst>
          </p:cNvPr>
          <p:cNvSpPr txBox="1"/>
          <p:nvPr/>
        </p:nvSpPr>
        <p:spPr>
          <a:xfrm>
            <a:off x="3847356" y="1115452"/>
            <a:ext cx="23679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latin typeface="+mn-ea"/>
                <a:ea typeface="+mn-ea"/>
              </a:rPr>
              <a:t>サハラ以南アフリカ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8283B35-BD39-9B90-449D-18BB70F18D84}"/>
              </a:ext>
            </a:extLst>
          </p:cNvPr>
          <p:cNvSpPr txBox="1"/>
          <p:nvPr/>
        </p:nvSpPr>
        <p:spPr>
          <a:xfrm>
            <a:off x="7303740" y="2636912"/>
            <a:ext cx="162018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ゲイ男性など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男性とセックスをする男性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6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D5D4D73-8C2C-7087-93E7-903C2DFBC5D2}"/>
              </a:ext>
            </a:extLst>
          </p:cNvPr>
          <p:cNvSpPr txBox="1"/>
          <p:nvPr/>
        </p:nvSpPr>
        <p:spPr>
          <a:xfrm>
            <a:off x="7591772" y="4470211"/>
            <a:ext cx="180020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トランスジェンダー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女性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　</a:t>
            </a:r>
            <a:r>
              <a:rPr kumimoji="1" lang="en-US" altLang="ja-JP" sz="1600" b="1" dirty="0">
                <a:latin typeface="+mn-ea"/>
                <a:ea typeface="+mn-ea"/>
              </a:rPr>
              <a:t>1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2FE6FA4-1C37-DAE0-4A88-1CEE8E2DE8C7}"/>
              </a:ext>
            </a:extLst>
          </p:cNvPr>
          <p:cNvSpPr txBox="1"/>
          <p:nvPr/>
        </p:nvSpPr>
        <p:spPr>
          <a:xfrm>
            <a:off x="318964" y="3917374"/>
            <a:ext cx="2304256" cy="1815882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pPr algn="r"/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r>
              <a:rPr kumimoji="1" lang="ja-JP" altLang="en-US" sz="1600" b="1" dirty="0">
                <a:latin typeface="+mn-ea"/>
                <a:ea typeface="+mn-ea"/>
              </a:rPr>
              <a:t>  セックスワーカーの客とキーポピュレーションの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ja-JP" altLang="en-US" sz="1600" b="1" dirty="0">
                <a:latin typeface="+mn-ea"/>
                <a:ea typeface="+mn-ea"/>
              </a:rPr>
              <a:t>セックスパートナー　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r>
              <a:rPr kumimoji="1" lang="en-US" altLang="ja-JP" sz="1600" b="1" dirty="0">
                <a:latin typeface="+mn-ea"/>
                <a:ea typeface="+mn-ea"/>
              </a:rPr>
              <a:t>26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endParaRPr kumimoji="1" lang="ja-JP" altLang="en-US" sz="1600" b="1" dirty="0">
              <a:latin typeface="+mn-ea"/>
              <a:ea typeface="+mn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15ED0AC-D23B-DFB9-409C-4219412F36E7}"/>
              </a:ext>
            </a:extLst>
          </p:cNvPr>
          <p:cNvSpPr txBox="1"/>
          <p:nvPr/>
        </p:nvSpPr>
        <p:spPr>
          <a:xfrm>
            <a:off x="967036" y="2279774"/>
            <a:ext cx="1440160" cy="1077218"/>
          </a:xfrm>
          <a:prstGeom prst="rect">
            <a:avLst/>
          </a:prstGeom>
          <a:solidFill>
            <a:schemeClr val="bg1"/>
          </a:solidFill>
        </p:spPr>
        <p:txBody>
          <a:bodyPr wrap="square" rIns="0" rtlCol="0">
            <a:spAutoFit/>
          </a:bodyPr>
          <a:lstStyle/>
          <a:p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　その他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en-US" altLang="ja-JP" sz="1600" b="1" dirty="0">
                <a:latin typeface="+mn-ea"/>
                <a:ea typeface="+mn-ea"/>
              </a:rPr>
              <a:t>              49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pPr algn="r"/>
            <a:endParaRPr kumimoji="1" lang="en-US" altLang="ja-JP" sz="1600" dirty="0"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579A847-507D-3670-C4D8-A4E5EDFA932A}"/>
              </a:ext>
            </a:extLst>
          </p:cNvPr>
          <p:cNvSpPr txBox="1"/>
          <p:nvPr/>
        </p:nvSpPr>
        <p:spPr>
          <a:xfrm>
            <a:off x="5503540" y="1628800"/>
            <a:ext cx="1800200" cy="54697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54000" rtlCol="0">
            <a:spAutoFit/>
          </a:bodyPr>
          <a:lstStyle/>
          <a:p>
            <a:r>
              <a:rPr kumimoji="1" lang="ja-JP" altLang="en-US" sz="1600" b="1" dirty="0">
                <a:latin typeface="+mn-ea"/>
                <a:ea typeface="+mn-ea"/>
              </a:rPr>
              <a:t>セックスワーカー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</a:t>
            </a:r>
            <a:r>
              <a:rPr kumimoji="1" lang="en-US" altLang="ja-JP" sz="1600" b="1" dirty="0">
                <a:latin typeface="+mn-ea"/>
                <a:ea typeface="+mn-ea"/>
              </a:rPr>
              <a:t>15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1386403-E997-183B-FADA-819FD7FE5FBC}"/>
              </a:ext>
            </a:extLst>
          </p:cNvPr>
          <p:cNvSpPr txBox="1"/>
          <p:nvPr/>
        </p:nvSpPr>
        <p:spPr>
          <a:xfrm>
            <a:off x="6871692" y="1847726"/>
            <a:ext cx="1620180" cy="830997"/>
          </a:xfrm>
          <a:prstGeom prst="rect">
            <a:avLst/>
          </a:prstGeom>
          <a:solidFill>
            <a:schemeClr val="bg1"/>
          </a:solidFill>
        </p:spPr>
        <p:txBody>
          <a:bodyPr wrap="square" lIns="0" rtlCol="0">
            <a:spAutoFit/>
          </a:bodyPr>
          <a:lstStyle/>
          <a:p>
            <a:pPr algn="ctr"/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注射薬物使用者</a:t>
            </a:r>
            <a:endParaRPr kumimoji="1" lang="en-US" altLang="ja-JP" sz="1600" b="1" dirty="0">
              <a:latin typeface="+mn-ea"/>
              <a:ea typeface="+mn-ea"/>
            </a:endParaRPr>
          </a:p>
          <a:p>
            <a:r>
              <a:rPr kumimoji="1" lang="ja-JP" altLang="en-US" sz="1600" b="1" dirty="0">
                <a:latin typeface="+mn-ea"/>
                <a:ea typeface="+mn-ea"/>
              </a:rPr>
              <a:t>　　　　</a:t>
            </a:r>
            <a:r>
              <a:rPr kumimoji="1" lang="en-US" altLang="ja-JP" sz="1600" b="1" dirty="0">
                <a:latin typeface="+mn-ea"/>
                <a:ea typeface="+mn-ea"/>
              </a:rPr>
              <a:t>3</a:t>
            </a:r>
            <a:r>
              <a:rPr kumimoji="1" lang="ja-JP" altLang="en-US" sz="1600" b="1" dirty="0">
                <a:latin typeface="+mn-ea"/>
                <a:ea typeface="+mn-ea"/>
              </a:rPr>
              <a:t>％</a:t>
            </a:r>
          </a:p>
        </p:txBody>
      </p:sp>
      <p:graphicFrame>
        <p:nvGraphicFramePr>
          <p:cNvPr id="12" name="Table 18">
            <a:extLst>
              <a:ext uri="{FF2B5EF4-FFF2-40B4-BE49-F238E27FC236}">
                <a16:creationId xmlns:a16="http://schemas.microsoft.com/office/drawing/2014/main" id="{A2BCA37D-6509-D6DB-C84B-39FE88EBB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236208"/>
              </p:ext>
            </p:extLst>
          </p:nvPr>
        </p:nvGraphicFramePr>
        <p:xfrm>
          <a:off x="931032" y="6022448"/>
          <a:ext cx="2753866" cy="390525"/>
        </p:xfrm>
        <a:graphic>
          <a:graphicData uri="http://schemas.openxmlformats.org/drawingml/2006/table">
            <a:tbl>
              <a:tblPr/>
              <a:tblGrid>
                <a:gridCol w="2753866">
                  <a:extLst>
                    <a:ext uri="{9D8B030D-6E8A-4147-A177-3AD203B41FA5}">
                      <a16:colId xmlns:a16="http://schemas.microsoft.com/office/drawing/2014/main" val="3194795910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出典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UNAIDS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特別分析、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  <a:p>
                      <a:pPr algn="l" fontAlgn="b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　　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 Annex on Methods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参照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48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78893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bg1"/>
        </a:solidFill>
      </a:spPr>
      <a:bodyPr wrap="square" rtlCol="0">
        <a:spAutoFit/>
      </a:bodyPr>
      <a:lstStyle>
        <a:defPPr algn="l">
          <a:defRPr kumimoji="1" sz="1600" b="1" dirty="0">
            <a:latin typeface="+mn-ea"/>
            <a:ea typeface="+mn-ea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F4328C-7CFF-41E1-9186-4E6899528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7A1F6696-EC23-49D6-8E8F-CDC09AE4631F}">
  <ds:schemaRefs>
    <ds:schemaRef ds:uri="http://purl.org/dc/terms/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6034ea42-cc56-4b5c-b72b-8ca3661c6ee8"/>
    <ds:schemaRef ds:uri="a7197181-efc1-42f5-b058-02cc8b9e7a28"/>
    <ds:schemaRef ds:uri="http://www.w3.org/XML/1998/namespace"/>
  </ds:schemaRefs>
</ds:datastoreItem>
</file>

<file path=customXml/itemProps8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7095</TotalTime>
  <Words>1417</Words>
  <Application>Microsoft Office PowerPoint</Application>
  <PresentationFormat>35mm スライド</PresentationFormat>
  <Paragraphs>321</Paragraphs>
  <Slides>16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16</vt:i4>
      </vt:variant>
    </vt:vector>
  </HeadingPairs>
  <TitlesOfParts>
    <vt:vector size="26" baseType="lpstr">
      <vt:lpstr>游ゴシック</vt:lpstr>
      <vt:lpstr>游ゴシック Light</vt:lpstr>
      <vt:lpstr>Arial</vt:lpstr>
      <vt:lpstr>Arial Bold</vt:lpstr>
      <vt:lpstr>Arial Narrow</vt:lpstr>
      <vt:lpstr>Calibri</vt:lpstr>
      <vt:lpstr>Times New Roman</vt:lpstr>
      <vt:lpstr>Default Design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API-WS42</cp:lastModifiedBy>
  <cp:revision>401</cp:revision>
  <cp:lastPrinted>2022-07-28T08:14:17Z</cp:lastPrinted>
  <dcterms:created xsi:type="dcterms:W3CDTF">2011-11-02T09:59:30Z</dcterms:created>
  <dcterms:modified xsi:type="dcterms:W3CDTF">2022-08-01T00:50:31Z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