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</p:sldMasterIdLst>
  <p:notesMasterIdLst>
    <p:notesMasterId r:id="rId29"/>
  </p:notesMasterIdLst>
  <p:handoutMasterIdLst>
    <p:handoutMasterId r:id="rId30"/>
  </p:handoutMasterIdLst>
  <p:sldIdLst>
    <p:sldId id="282" r:id="rId16"/>
    <p:sldId id="284" r:id="rId17"/>
    <p:sldId id="297" r:id="rId18"/>
    <p:sldId id="286" r:id="rId19"/>
    <p:sldId id="287" r:id="rId20"/>
    <p:sldId id="304" r:id="rId21"/>
    <p:sldId id="303" r:id="rId22"/>
    <p:sldId id="260" r:id="rId23"/>
    <p:sldId id="261" r:id="rId24"/>
    <p:sldId id="270" r:id="rId25"/>
    <p:sldId id="263" r:id="rId26"/>
    <p:sldId id="264" r:id="rId27"/>
    <p:sldId id="265" r:id="rId28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1DD35E-4E9B-6FB6-9D05-419E93709FBA}" name="DELUCA, Sophia" initials="DS" userId="S::DelucaS@unaids.org::a67e716f-1f2e-42e5-95c6-3523c3792809" providerId="AD"/>
  <p188:author id="{898A88F9-D00E-6246-8CD0-1C850C934513}" name="Liana Moro" initials="LM" userId="Liana Mor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1"/>
    <a:srgbClr val="1CB2BB"/>
    <a:srgbClr val="00A99A"/>
    <a:srgbClr val="B9B9B9"/>
    <a:srgbClr val="E3F1F1"/>
    <a:srgbClr val="FF0000"/>
    <a:srgbClr val="DC313A"/>
    <a:srgbClr val="009FE2"/>
    <a:srgbClr val="E5F4FD"/>
    <a:srgbClr val="C2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B93385-8533-404E-96ED-E26A964EA272}" v="1" dt="2024-07-08T14:49:15.752"/>
    <p1510:client id="{6B29F839-1C04-4EA1-A0B2-EEE126D5AA82}" v="72" dt="2024-07-08T14:19:34.660"/>
    <p1510:client id="{7F556B49-1E41-D3DF-94F2-1EF3392E4AE6}" v="8" dt="2024-07-08T07:25:22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1536" y="-2340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microsoft.com/office/2018/10/relationships/authors" Target="authors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customXml" Target="../customXml/item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unaids.sharepoint.com/sites/FSDFI/PROSIE/DFI-Publications/2024%20Global%20Report/4.%20Figures%20&amp;%20data/Sandrine/d.%20Sandrine_ToDesign/A1.01&amp;A1.02_NI%20&amp;%20AD,%20global,%201990-2023,%20and%202025%20target_EDITED_CH_04June2024_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Data!$B$9</c:f>
              <c:strCache>
                <c:ptCount val="1"/>
                <c:pt idx="0">
                  <c:v>New HIV infections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Data!$C$8:$AL$8</c:f>
              <c:strCache>
                <c:ptCount val="3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</c:strCache>
            </c:strRef>
          </c:cat>
          <c:val>
            <c:numRef>
              <c:f>Data!$C$9:$AL$9</c:f>
              <c:numCache>
                <c:formatCode>General</c:formatCode>
                <c:ptCount val="36"/>
                <c:pt idx="0">
                  <c:v>2504599.5779300001</c:v>
                </c:pt>
                <c:pt idx="1">
                  <c:v>2769202.98281</c:v>
                </c:pt>
                <c:pt idx="2">
                  <c:v>2940084.4160799999</c:v>
                </c:pt>
                <c:pt idx="3">
                  <c:v>3049105.0173399998</c:v>
                </c:pt>
                <c:pt idx="4">
                  <c:v>3232794.8676800001</c:v>
                </c:pt>
                <c:pt idx="5">
                  <c:v>3281989.2864999999</c:v>
                </c:pt>
                <c:pt idx="6">
                  <c:v>3277806.69527</c:v>
                </c:pt>
                <c:pt idx="7">
                  <c:v>3182065.2145699998</c:v>
                </c:pt>
                <c:pt idx="8">
                  <c:v>3035802.20579</c:v>
                </c:pt>
                <c:pt idx="9">
                  <c:v>2929875.2146200002</c:v>
                </c:pt>
                <c:pt idx="10">
                  <c:v>2839100.2155200001</c:v>
                </c:pt>
                <c:pt idx="11">
                  <c:v>2758172.1176100001</c:v>
                </c:pt>
                <c:pt idx="12">
                  <c:v>2685570.06091</c:v>
                </c:pt>
                <c:pt idx="13">
                  <c:v>2608123.1899100002</c:v>
                </c:pt>
                <c:pt idx="14">
                  <c:v>2560971.4919799999</c:v>
                </c:pt>
                <c:pt idx="15">
                  <c:v>2490761.0783199999</c:v>
                </c:pt>
                <c:pt idx="16">
                  <c:v>2419942.71905</c:v>
                </c:pt>
                <c:pt idx="17">
                  <c:v>2339167.1905399999</c:v>
                </c:pt>
                <c:pt idx="18">
                  <c:v>2268102.43297</c:v>
                </c:pt>
                <c:pt idx="19">
                  <c:v>2197229.87678</c:v>
                </c:pt>
                <c:pt idx="20">
                  <c:v>2141092.4353800002</c:v>
                </c:pt>
                <c:pt idx="21">
                  <c:v>2067869.6020899999</c:v>
                </c:pt>
                <c:pt idx="22">
                  <c:v>1999253.36338</c:v>
                </c:pt>
                <c:pt idx="23">
                  <c:v>1933067.3018400001</c:v>
                </c:pt>
                <c:pt idx="24">
                  <c:v>1869822.7810500001</c:v>
                </c:pt>
                <c:pt idx="25">
                  <c:v>1815530.31357</c:v>
                </c:pt>
                <c:pt idx="26">
                  <c:v>1758183.24502</c:v>
                </c:pt>
                <c:pt idx="27">
                  <c:v>1678292.7258200001</c:v>
                </c:pt>
                <c:pt idx="28">
                  <c:v>1617151.8242599999</c:v>
                </c:pt>
                <c:pt idx="29">
                  <c:v>1548120.2346900001</c:v>
                </c:pt>
                <c:pt idx="30">
                  <c:v>1482399.49777</c:v>
                </c:pt>
                <c:pt idx="31">
                  <c:v>1429720.9040600001</c:v>
                </c:pt>
                <c:pt idx="32">
                  <c:v>1356605.6709400001</c:v>
                </c:pt>
                <c:pt idx="33">
                  <c:v>1297715.95481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17-4796-8FBF-CFA8B93C419A}"/>
            </c:ext>
          </c:extLst>
        </c:ser>
        <c:ser>
          <c:idx val="1"/>
          <c:order val="1"/>
          <c:tx>
            <c:strRef>
              <c:f>Data!$B$10</c:f>
              <c:strCache>
                <c:ptCount val="1"/>
                <c:pt idx="0">
                  <c:v>N- New HIV infections Male+Female; Lower bound</c:v>
                </c:pt>
              </c:strCache>
            </c:strRef>
          </c:tx>
          <c:spPr>
            <a:ln w="28575" cap="rnd">
              <a:solidFill>
                <a:srgbClr val="A5A5A5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Data!$C$8:$AL$8</c:f>
              <c:strCache>
                <c:ptCount val="3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</c:strCache>
            </c:strRef>
          </c:cat>
          <c:val>
            <c:numRef>
              <c:f>Data!$C$10:$AL$10</c:f>
              <c:numCache>
                <c:formatCode>General</c:formatCode>
                <c:ptCount val="36"/>
                <c:pt idx="0">
                  <c:v>2019474.925</c:v>
                </c:pt>
                <c:pt idx="1">
                  <c:v>2232825.9619999998</c:v>
                </c:pt>
                <c:pt idx="2">
                  <c:v>2370609.2149999999</c:v>
                </c:pt>
                <c:pt idx="3">
                  <c:v>2458513.3160000001</c:v>
                </c:pt>
                <c:pt idx="4">
                  <c:v>2606623.0890000002</c:v>
                </c:pt>
                <c:pt idx="5">
                  <c:v>2646288.7940000002</c:v>
                </c:pt>
                <c:pt idx="6">
                  <c:v>2642916.9780000001</c:v>
                </c:pt>
                <c:pt idx="7">
                  <c:v>2565719.5869999998</c:v>
                </c:pt>
                <c:pt idx="8">
                  <c:v>2447787.3309999998</c:v>
                </c:pt>
                <c:pt idx="9">
                  <c:v>2362377.3360000001</c:v>
                </c:pt>
                <c:pt idx="10">
                  <c:v>2289185.145</c:v>
                </c:pt>
                <c:pt idx="11">
                  <c:v>2223935.2579999999</c:v>
                </c:pt>
                <c:pt idx="12">
                  <c:v>2165395.4219999998</c:v>
                </c:pt>
                <c:pt idx="13">
                  <c:v>2102951.1150000002</c:v>
                </c:pt>
                <c:pt idx="14">
                  <c:v>2064932.5220000001</c:v>
                </c:pt>
                <c:pt idx="15">
                  <c:v>2008322.554</c:v>
                </c:pt>
                <c:pt idx="16">
                  <c:v>1951221.419</c:v>
                </c:pt>
                <c:pt idx="17">
                  <c:v>1886092.3740000001</c:v>
                </c:pt>
                <c:pt idx="18">
                  <c:v>1828793.227</c:v>
                </c:pt>
                <c:pt idx="19">
                  <c:v>1771648.291</c:v>
                </c:pt>
                <c:pt idx="20">
                  <c:v>1726386.2209999999</c:v>
                </c:pt>
                <c:pt idx="21">
                  <c:v>1667344.3219999999</c:v>
                </c:pt>
                <c:pt idx="22">
                  <c:v>1612021.0589999999</c:v>
                </c:pt>
                <c:pt idx="23">
                  <c:v>1558660.017</c:v>
                </c:pt>
                <c:pt idx="24">
                  <c:v>1507668.1129999999</c:v>
                </c:pt>
                <c:pt idx="25">
                  <c:v>1463890.959</c:v>
                </c:pt>
                <c:pt idx="26">
                  <c:v>1417651.9080000001</c:v>
                </c:pt>
                <c:pt idx="27">
                  <c:v>1353237.9509999999</c:v>
                </c:pt>
                <c:pt idx="28">
                  <c:v>1303939.477</c:v>
                </c:pt>
                <c:pt idx="29">
                  <c:v>1248277.547</c:v>
                </c:pt>
                <c:pt idx="30">
                  <c:v>1195286.183</c:v>
                </c:pt>
                <c:pt idx="31">
                  <c:v>1152810.2760000001</c:v>
                </c:pt>
                <c:pt idx="32">
                  <c:v>1093852.6939999999</c:v>
                </c:pt>
                <c:pt idx="33">
                  <c:v>1046365.002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17-4796-8FBF-CFA8B93C419A}"/>
            </c:ext>
          </c:extLst>
        </c:ser>
        <c:ser>
          <c:idx val="2"/>
          <c:order val="2"/>
          <c:tx>
            <c:strRef>
              <c:f>Data!$B$11</c:f>
              <c:strCache>
                <c:ptCount val="1"/>
                <c:pt idx="0">
                  <c:v>N- New HIV infections Male+Female; Upper bound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Data!$C$8:$AL$8</c:f>
              <c:strCache>
                <c:ptCount val="3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</c:strCache>
            </c:strRef>
          </c:cat>
          <c:val>
            <c:numRef>
              <c:f>Data!$C$11:$AL$11</c:f>
              <c:numCache>
                <c:formatCode>General</c:formatCode>
                <c:ptCount val="36"/>
                <c:pt idx="0">
                  <c:v>3194392.1540000001</c:v>
                </c:pt>
                <c:pt idx="1">
                  <c:v>3531869.42</c:v>
                </c:pt>
                <c:pt idx="2">
                  <c:v>3749814.0630000001</c:v>
                </c:pt>
                <c:pt idx="3">
                  <c:v>3888860.1910000001</c:v>
                </c:pt>
                <c:pt idx="4">
                  <c:v>4123139.2570000002</c:v>
                </c:pt>
                <c:pt idx="5">
                  <c:v>4185882.2080000001</c:v>
                </c:pt>
                <c:pt idx="6">
                  <c:v>4180548.6910000001</c:v>
                </c:pt>
                <c:pt idx="7">
                  <c:v>4058438.3659999999</c:v>
                </c:pt>
                <c:pt idx="8">
                  <c:v>3871893.9</c:v>
                </c:pt>
                <c:pt idx="9">
                  <c:v>3736792.932</c:v>
                </c:pt>
                <c:pt idx="10">
                  <c:v>3621018.0049999999</c:v>
                </c:pt>
                <c:pt idx="11">
                  <c:v>3517806.1630000002</c:v>
                </c:pt>
                <c:pt idx="12">
                  <c:v>3425208.2349999999</c:v>
                </c:pt>
                <c:pt idx="13">
                  <c:v>3326434.2409999999</c:v>
                </c:pt>
                <c:pt idx="14">
                  <c:v>3266296.6809999999</c:v>
                </c:pt>
                <c:pt idx="15">
                  <c:v>3176751.406</c:v>
                </c:pt>
                <c:pt idx="16">
                  <c:v>3086429.2069999999</c:v>
                </c:pt>
                <c:pt idx="17">
                  <c:v>2983408.5120000001</c:v>
                </c:pt>
                <c:pt idx="18">
                  <c:v>2892773.0970000001</c:v>
                </c:pt>
                <c:pt idx="19">
                  <c:v>2802381.6129999999</c:v>
                </c:pt>
                <c:pt idx="20">
                  <c:v>2730786.3679999998</c:v>
                </c:pt>
                <c:pt idx="21">
                  <c:v>2637394.281</c:v>
                </c:pt>
                <c:pt idx="22">
                  <c:v>2549884.3080000002</c:v>
                </c:pt>
                <c:pt idx="23">
                  <c:v>2465478.162</c:v>
                </c:pt>
                <c:pt idx="24">
                  <c:v>2384819.5040000002</c:v>
                </c:pt>
                <c:pt idx="25">
                  <c:v>2315573.09</c:v>
                </c:pt>
                <c:pt idx="26">
                  <c:v>2242432.463</c:v>
                </c:pt>
                <c:pt idx="27">
                  <c:v>2140542.89</c:v>
                </c:pt>
                <c:pt idx="28">
                  <c:v>2062562.888</c:v>
                </c:pt>
                <c:pt idx="29">
                  <c:v>1974517.213</c:v>
                </c:pt>
                <c:pt idx="30">
                  <c:v>1890695.8230000001</c:v>
                </c:pt>
                <c:pt idx="31">
                  <c:v>1823507.713</c:v>
                </c:pt>
                <c:pt idx="32">
                  <c:v>1730248.996</c:v>
                </c:pt>
                <c:pt idx="33">
                  <c:v>1655133.2779999999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17-4796-8FBF-CFA8B93C4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631247"/>
        <c:axId val="574622127"/>
      </c:lineChart>
      <c:scatterChart>
        <c:scatterStyle val="lineMarker"/>
        <c:varyColors val="0"/>
        <c:ser>
          <c:idx val="3"/>
          <c:order val="3"/>
          <c:tx>
            <c:v>2025 target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35"/>
            <c:marker>
              <c:symbol val="circle"/>
              <c:size val="5"/>
              <c:spPr>
                <a:solidFill>
                  <a:schemeClr val="accent4"/>
                </a:solidFill>
                <a:ln w="22225">
                  <a:solidFill>
                    <a:schemeClr val="accent4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317-4796-8FBF-CFA8B93C419A}"/>
              </c:ext>
            </c:extLst>
          </c:dPt>
          <c:yVal>
            <c:numRef>
              <c:f>Data!$C$12:$AL$12</c:f>
              <c:numCache>
                <c:formatCode>General</c:formatCode>
                <c:ptCount val="36"/>
                <c:pt idx="35">
                  <c:v>370000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317-4796-8FBF-CFA8B93C4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4631247"/>
        <c:axId val="574622127"/>
      </c:scatterChart>
      <c:catAx>
        <c:axId val="57463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622127"/>
        <c:crosses val="autoZero"/>
        <c:auto val="1"/>
        <c:lblAlgn val="ctr"/>
        <c:lblOffset val="100"/>
        <c:tickLblSkip val="5"/>
        <c:noMultiLvlLbl val="0"/>
      </c:catAx>
      <c:valAx>
        <c:axId val="5746221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Number of new HIV infections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\ ###\ ###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631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2C8260-4983-F550-BAD0-1ACDD74DBC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01A9-5CC2-DB86-2E0F-08C9494E62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0BEB1-970C-4B4B-B0D1-D6AA1280183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4FE11-EBE5-DC8E-F09D-51FD4BCF59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136B6-892F-4DF7-3D55-575E0BF0BF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ED1F6-8AFE-48D2-A32E-5CA11B6DF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9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9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8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CE74BF52-AFDA-4F9E-8B8A-625565EFB97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263640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July 2024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Core epidemiology slides</a:t>
            </a: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Estimated adult and child deaths from AIDS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 2023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630 000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[500 000–820 000]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6200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[4100–9400]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130 000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[100 000–170 000]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44 000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[35 000–54 000]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150 000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[110 000–200 000]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[9400–17 000]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260 000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[210 000–330 000]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[27 000–42 000]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[3500–7400]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Children (&lt;15 years) estimated to be living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 </a:t>
              </a: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2023</a:t>
              </a:r>
              <a:endParaRPr lang="en-US" altLang="en-US" sz="2100" b="1">
                <a:latin typeface="Arial Bold" panose="020B0704020202020204" pitchFamily="34" charset="0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1.4 million </a:t>
                </a:r>
                <a:r>
                  <a:rPr lang="en-US" altLang="en-US">
                    <a:solidFill>
                      <a:srgbClr val="4D4D4D"/>
                    </a:solidFill>
                  </a:rPr>
                  <a:t>[1.1 million–1.7 million]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[8100–14 000]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380 000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[300 000–450 000]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6181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14 000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[12 000–16 000]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[100 000–140 000]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 </a:t>
                </a:r>
                <a:r>
                  <a:rPr lang="es-MX" altLang="en-US" sz="1400" b="1"/>
                  <a:t>800 000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[650 000–1.0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[25 000–34 000]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[8200–13 000]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Estimated number of children (&lt;15 years) newly infected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 2023 </a:t>
              </a:r>
              <a:endParaRPr lang="en-US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120 000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[83 000–170 000]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[1300–2800]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48 000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[36 000–63 000]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57535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1300</a:t>
                </a:r>
                <a:endParaRPr lang="en-US" altLang="en-US" sz="2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[1100–1700]</a:t>
                </a:r>
                <a:endParaRPr lang="en-US" altLang="en-US" sz="1000" b="1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[7600–14 000]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50 000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[34 000–79 000]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[3000–4700]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50395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1300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[900 – 1900]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321E15-B3CC-4D41-AB53-0A34BA3F4691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Estimated deaths in children (&lt;15 years) from AIDS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 2023 </a:t>
              </a:r>
              <a:endParaRPr lang="en-US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76 000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[53 000–110 000]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[770–1700]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33 000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[24 000–43 000]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6184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670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[550 – 870]]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6100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[4500–8700]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32 000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[20 000–47 000]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[2100–3300]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850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[510 – 1300]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C29E1F-EF08-4496-9256-BADFBB45BB5F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People living with HIV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39.9 million </a:t>
              </a:r>
              <a:r>
                <a:rPr lang="en-GB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[36.1 million–44.6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New HIV infections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1.3 million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altLang="en-US">
                  <a:latin typeface="Arial"/>
                  <a:ea typeface="ＭＳ Ｐゴシック"/>
                  <a:cs typeface="Arial"/>
                </a:rPr>
                <a:t>	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[1.0 million–1.7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Deaths due to AIDS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en-US" altLang="en-US" b="1">
                  <a:latin typeface="Arial Bold"/>
                  <a:ea typeface="ＭＳ Ｐゴシック"/>
                  <a:cs typeface="Arial Bold"/>
                </a:rPr>
                <a:t>63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500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000–820 000]</a:t>
              </a:r>
              <a:endParaRPr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Global estimates for adults and children </a:t>
              </a:r>
              <a:r>
                <a:rPr lang="en-US" altLang="en-US" sz="2200" b="1">
                  <a:solidFill>
                    <a:srgbClr val="1CB2BB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 </a:t>
              </a:r>
              <a:r>
                <a:rPr lang="en-US" altLang="en-US" sz="2200">
                  <a:latin typeface="Arial Bold"/>
                  <a:ea typeface="ＭＳ Ｐゴシック"/>
                  <a:cs typeface="Arial Bold"/>
                </a:rPr>
                <a:t>2023</a:t>
              </a:r>
              <a:endParaRPr kumimoji="0" lang="en-US" alt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 Bold" charset="0"/>
                <a:ea typeface="ＭＳ Ｐゴシック" pitchFamily="3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837622"/>
            <a:chOff x="606425" y="730250"/>
            <a:chExt cx="9585325" cy="3837622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2967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About </a:t>
              </a:r>
              <a:r>
                <a:rPr lang="en-GB" altLang="en-US" b="1" strike="noStrike" baseline="0">
                  <a:latin typeface="Arial"/>
                  <a:ea typeface="ＭＳ Ｐゴシック"/>
                  <a:cs typeface="Arial"/>
                </a:rPr>
                <a:t>50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are in sub-Saharan Africa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About </a:t>
              </a:r>
              <a:r>
                <a:rPr kumimoji="0" lang="en-US" altLang="en-US" sz="1800" b="1" i="0" u="none" kern="1200" cap="none" spc="0" normalizeH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320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are among children under 15 years of age</a:t>
              </a:r>
              <a:endParaRPr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About </a:t>
              </a:r>
              <a:r>
                <a:rPr lang="en-US" altLang="en-US" b="1">
                  <a:latin typeface="Arial"/>
                  <a:ea typeface="ＭＳ Ｐゴシック"/>
                  <a:cs typeface="Arial"/>
                </a:rPr>
                <a:t>3200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are among adults aged 15 years and older, of whom:</a:t>
              </a:r>
              <a:endParaRPr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lvl="1"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Clr>
                  <a:srgbClr val="1CB2BB"/>
                </a:buClr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altLang="en-US" sz="1400" b="1">
                  <a:latin typeface="Arial"/>
                  <a:ea typeface="ＭＳ Ｐゴシック"/>
                  <a:cs typeface="Arial"/>
                </a:rPr>
                <a:t>almost 44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are among women</a:t>
              </a:r>
              <a:endParaRPr lang="en-US" alt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about 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30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are among young people (15–24)</a:t>
              </a:r>
              <a:endParaRPr lang="en-US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about </a:t>
              </a:r>
              <a:r>
                <a:rPr lang="en-US" altLang="en-US" sz="1400" b="1">
                  <a:latin typeface="Arial"/>
                  <a:ea typeface="ＭＳ Ｐゴシック"/>
                  <a:cs typeface="Arial"/>
                </a:rPr>
                <a:t>17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are among young women (15–24)</a:t>
              </a:r>
              <a:endParaRPr lang="en-US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About </a:t>
              </a:r>
              <a:r>
                <a:rPr kumimoji="0" lang="en-US" altLang="en-US" sz="2200" b="0" i="0" u="none" kern="1200" cap="none" spc="0" normalizeH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3</a:t>
              </a:r>
              <a:r>
                <a:rPr lang="en-US" altLang="en-US" sz="2200">
                  <a:solidFill>
                    <a:prstClr val="black"/>
                  </a:solidFill>
                  <a:latin typeface="Arial Bold" charset="0"/>
                </a:rPr>
                <a:t>600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new HIV infections (adults and children) a day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1CB2BB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0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F274D09-9DA8-4F29-9BE3-A14D509A9692}"/>
              </a:ext>
            </a:extLst>
          </p:cNvPr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Children living with HIV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1.4 million</a:t>
              </a:r>
              <a:r>
                <a:rPr kumimoji="0" lang="en-GB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[1.1 million–1.7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New HIV infections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120 000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lang="en-US" altLang="en-US" sz="1300">
                  <a:solidFill>
                    <a:prstClr val="white">
                      <a:lumMod val="50000"/>
                    </a:prstClr>
                  </a:solidFill>
                </a:rPr>
                <a:t>[83 000–170 000]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Deaths due to AIDS</a:t>
              </a:r>
              <a:r>
                <a:rPr lang="en-US" altLang="en-US" sz="1600" b="1">
                  <a:latin typeface="Arial Bold"/>
                  <a:ea typeface="ＭＳ Ｐゴシック"/>
                  <a:cs typeface="Arial Bold"/>
                </a:rPr>
                <a:t>	 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76 000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53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000–110 000]</a:t>
              </a:r>
              <a:endParaRPr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Global estimates for children (&lt;15 years)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1CB2BB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2C73C4E-F852-4709-82C9-49B170D1025C}"/>
              </a:ext>
            </a:extLst>
          </p:cNvPr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en-US" alt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The ranges around the estimates in this table define the boundaries within which the actual numbers lie, based on the best available information.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Regional HIV and AIDS statistics and features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2023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Adults and children newly infected with HIV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Adults and children living with HIV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 and child </a:t>
              </a: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deaths due to AIDS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GLOBAL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/>
            <a:p>
              <a:pPr algn="r"/>
              <a:r>
                <a:rPr lang="en-US" sz="1400">
                  <a:solidFill>
                    <a:prstClr val="black"/>
                  </a:solidFill>
                </a:rPr>
                <a:t>39.9 million </a:t>
              </a:r>
              <a:br>
                <a:rPr lang="en-US" sz="1200">
                  <a:solidFill>
                    <a:prstClr val="black"/>
                  </a:solidFill>
                </a:rPr>
              </a:br>
              <a:r>
                <a:rPr lang="en-US" sz="1000">
                  <a:solidFill>
                    <a:prstClr val="black"/>
                  </a:solidFill>
                </a:rPr>
                <a:t>[</a:t>
              </a:r>
              <a:r>
                <a:rPr lang="en-US" sz="1000">
                  <a:solidFill>
                    <a:srgbClr val="4D4D4D"/>
                  </a:solidFill>
                </a:rPr>
                <a:t>36.1 million – 44.6 million</a:t>
              </a:r>
              <a:r>
                <a:rPr lang="en-US" sz="1000">
                  <a:solidFill>
                    <a:prstClr val="black"/>
                  </a:solidFill>
                </a:rPr>
                <a:t>]</a:t>
              </a:r>
              <a:endParaRPr lang="en-US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1.3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[1.0 million–</a:t>
              </a:r>
              <a:r>
                <a:rPr lang="en-US" altLang="en-US" sz="1000">
                  <a:solidFill>
                    <a:srgbClr val="4D4D4D"/>
                  </a:solidFill>
                </a:rPr>
                <a:t>1.7</a:t>
              </a: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>
                  <a:solidFill>
                    <a:srgbClr val="000000"/>
                  </a:solidFill>
                </a:rPr>
                <a:t>630</a:t>
              </a: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1000">
                  <a:solidFill>
                    <a:srgbClr val="4D4D4D"/>
                  </a:solidFill>
                </a:rPr>
                <a:t>500</a:t>
              </a: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000–820 000]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Middle East and North Africa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[170 000–280 000]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16 0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00–35 000]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6200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4100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–9400]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Asia and the Pacific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6.7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6.1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million–7.5 million]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270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000–370 000]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150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[110 000–200 000]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Eastern Europe and central Asia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2.1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[1.9 million–2.3 million]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140 000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[120 000–160 000]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44 000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[35 000–54 000]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Africa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5.1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4.5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million–5.9 million]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190 000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[130 000–280 000]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100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000–170 000]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Europe and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North America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2.3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[2.0 million–2.7 million]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56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45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000–67 000]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[9400–17 000]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Eastern and southern Africa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20.8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[19.2 million–23.0 million]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450 000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360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000–580 000]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26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[210 000–330 000]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Latin America 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2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.3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2.1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million–2.6 million]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120 000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[97 000–150 000]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27 000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–42 000]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Caribbean 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340 000</a:t>
              </a:r>
              <a:endPara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[280 000–390 000]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15 000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9900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–21 000]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51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35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 </a:t>
              </a:r>
              <a:r>
                <a:rPr lang="en-US" altLang="en-US" sz="900">
                  <a:solidFill>
                    <a:srgbClr val="4D4D4D"/>
                  </a:solidFill>
                </a:rPr>
                <a:t>74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6ABAC21-ABE5-91E5-F5CA-7ED2A489F89C}"/>
              </a:ext>
            </a:extLst>
          </p:cNvPr>
          <p:cNvSpPr txBox="1"/>
          <p:nvPr/>
        </p:nvSpPr>
        <p:spPr>
          <a:xfrm>
            <a:off x="47134" y="6488668"/>
            <a:ext cx="319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UNAIDS 2024 epidemiological estimates</a:t>
            </a:r>
            <a:endParaRPr lang="en-CH" sz="12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0D5CA06-716C-2139-3C1E-8045DDC90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384892"/>
              </p:ext>
            </p:extLst>
          </p:nvPr>
        </p:nvGraphicFramePr>
        <p:xfrm>
          <a:off x="1978266" y="1077533"/>
          <a:ext cx="6632927" cy="265430"/>
        </p:xfrm>
        <a:graphic>
          <a:graphicData uri="http://schemas.openxmlformats.org/drawingml/2006/table">
            <a:tbl>
              <a:tblPr/>
              <a:tblGrid>
                <a:gridCol w="6632927">
                  <a:extLst>
                    <a:ext uri="{9D8B030D-6E8A-4147-A177-3AD203B41FA5}">
                      <a16:colId xmlns:a16="http://schemas.microsoft.com/office/drawing/2014/main" val="335302392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new HIV infections, global, 1990–2023, and 2025 target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303661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CA4EAB0-2E71-4AAA-904F-12EDA78ABF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717730"/>
              </p:ext>
            </p:extLst>
          </p:nvPr>
        </p:nvGraphicFramePr>
        <p:xfrm>
          <a:off x="1675806" y="1533046"/>
          <a:ext cx="6935387" cy="466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346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51D628E-F061-0FE9-E2F2-3A55120A432A}"/>
              </a:ext>
            </a:extLst>
          </p:cNvPr>
          <p:cNvSpPr txBox="1"/>
          <p:nvPr/>
        </p:nvSpPr>
        <p:spPr>
          <a:xfrm>
            <a:off x="47134" y="6488668"/>
            <a:ext cx="319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UNAIDS 2024 epidemiological estimates</a:t>
            </a:r>
            <a:endParaRPr lang="en-CH" sz="1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B3E62A-8A89-61DA-33E9-354BDC4D3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2"/>
          <a:stretch/>
        </p:blipFill>
        <p:spPr>
          <a:xfrm>
            <a:off x="1760456" y="1548450"/>
            <a:ext cx="6926344" cy="45529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18564D8-28DF-91A2-A786-09251391EB34}"/>
              </a:ext>
            </a:extLst>
          </p:cNvPr>
          <p:cNvSpPr txBox="1"/>
          <p:nvPr/>
        </p:nvSpPr>
        <p:spPr>
          <a:xfrm>
            <a:off x="1760456" y="1022682"/>
            <a:ext cx="67660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>
                <a:latin typeface="Calibri" panose="020F0502020204030204" pitchFamily="34" charset="0"/>
                <a:cs typeface="Calibri" panose="020F0502020204030204" pitchFamily="34" charset="0"/>
              </a:rPr>
              <a:t>Number of AIDS-related deaths, global, 1990–2023, and 2025 target</a:t>
            </a:r>
          </a:p>
        </p:txBody>
      </p:sp>
    </p:spTree>
    <p:extLst>
      <p:ext uri="{BB962C8B-B14F-4D97-AF65-F5344CB8AC3E}">
        <p14:creationId xmlns:p14="http://schemas.microsoft.com/office/powerpoint/2010/main" val="1377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Adults and children estimated to be living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2023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 </a:t>
              </a:r>
              <a:endParaRPr lang="en-US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/>
                  <a:t>Total: 39.9 million</a:t>
                </a:r>
                <a:r>
                  <a:rPr lang="en-US" altLang="en-US" sz="2000"/>
                  <a:t> </a:t>
                </a:r>
                <a:r>
                  <a:rPr lang="en-US" altLang="en-US">
                    <a:solidFill>
                      <a:srgbClr val="4D4D4D"/>
                    </a:solidFill>
                  </a:rPr>
                  <a:t>[36.1 million–44.6 million]</a:t>
                </a:r>
                <a:endParaRPr lang="en-US" altLang="en-US" sz="200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[170 000–280 000]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5.1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[4.5 million–5.9 million]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1entral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2.1 million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[1.9 million–2.3 million]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6.7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[6.0 million–7.5 million]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2.3 million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[2.0 million–2.7 million]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2.3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[2.0 million–2.5 million]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20.8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[19.2 million–23.0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340 000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[280 000–390 000]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Estimated number of adults and children newly infected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 2023 </a:t>
              </a:r>
              <a:endParaRPr lang="en-US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1.3 million </a:t>
                </a:r>
                <a:r>
                  <a:rPr lang="en-US" altLang="en-US">
                    <a:solidFill>
                      <a:srgbClr val="4D4D4D"/>
                    </a:solidFill>
                  </a:rPr>
                  <a:t>[1.0 million–1.7 million]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23 000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[16 000–35 000]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190 000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[130 000–280 000]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140 000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[120 000–160 000]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[220 000–370 000]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56 000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[45 000–67 000]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450 000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[360 000–580 000]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[97 000–150 000]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15 000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[99000–21 000]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34ea42-cc56-4b5c-b72b-8ca3661c6ee8" xsi:nil="true"/>
    <lcf76f155ced4ddcb4097134ff3c332f xmlns="a7197181-efc1-42f5-b058-02cc8b9e7a28">
      <Terms xmlns="http://schemas.microsoft.com/office/infopath/2007/PartnerControls"/>
    </lcf76f155ced4ddcb4097134ff3c332f>
    <SharedWithUsers xmlns="6034ea42-cc56-4b5c-b72b-8ca3661c6ee8">
      <UserInfo>
        <DisplayName>MAHY, Mary</DisplayName>
        <AccountId>20</AccountId>
        <AccountType/>
      </UserInfo>
      <UserInfo>
        <DisplayName>DAHER, Juliana</DisplayName>
        <AccountId>63</AccountId>
        <AccountType/>
      </UserInfo>
      <UserInfo>
        <DisplayName>LEVCHENKO, Roman</DisplayName>
        <AccountId>1536</AccountId>
        <AccountType/>
      </UserInfo>
      <UserInfo>
        <DisplayName>BARTON-KNOTT, Sophie</DisplayName>
        <AccountId>1929</AccountId>
        <AccountType/>
      </UserInfo>
      <UserInfo>
        <DisplayName>KORENROMP, Eline Louise</DisplayName>
        <AccountId>7579</AccountId>
        <AccountType/>
      </UserInfo>
      <UserInfo>
        <DisplayName>DELUCA, Sophia</DisplayName>
        <AccountId>9286</AccountId>
        <AccountType/>
      </UserInfo>
    </SharedWithUsers>
  </documentManagement>
</p:properties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8" ma:contentTypeDescription="Create a new document." ma:contentTypeScope="" ma:versionID="29ce5b17fe14c9db4c7ec02b82f7297c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02be0516652c0c396978feaab9d24958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3519132-67b7-4f9c-9ca9-5104ae27bcb0}" ma:internalName="TaxCatchAll" ma:showField="CatchAllData" ma:web="6034ea42-cc56-4b5c-b72b-8ca3661c6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6034ea42-cc56-4b5c-b72b-8ca3661c6ee8"/>
    <ds:schemaRef ds:uri="a7197181-efc1-42f5-b058-02cc8b9e7a28"/>
  </ds:schemaRefs>
</ds:datastoreItem>
</file>

<file path=customXml/itemProps11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3C188D0-CAFB-492C-AF47-8E927005DE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7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1177</Words>
  <Application>Microsoft Office PowerPoint</Application>
  <PresentationFormat>35mm スライド</PresentationFormat>
  <Paragraphs>252</Paragraphs>
  <Slides>13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</vt:lpstr>
      <vt:lpstr>Arial Bold</vt:lpstr>
      <vt:lpstr>Arial Narrow</vt:lpstr>
      <vt:lpstr>Calibri</vt:lpstr>
      <vt:lpstr>Default Design</vt:lpstr>
      <vt:lpstr>1_Default Design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API-WS42</cp:lastModifiedBy>
  <cp:revision>4</cp:revision>
  <cp:lastPrinted>2019-07-11T08:57:54Z</cp:lastPrinted>
  <dcterms:created xsi:type="dcterms:W3CDTF">2011-11-02T09:59:30Z</dcterms:created>
  <dcterms:modified xsi:type="dcterms:W3CDTF">2024-07-24T07:53:13Z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