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  <p:sldMasterId id="2147483784" r:id="rId16"/>
    <p:sldMasterId id="2147483796" r:id="rId17"/>
  </p:sldMasterIdLst>
  <p:notesMasterIdLst>
    <p:notesMasterId r:id="rId31"/>
  </p:notesMasterIdLst>
  <p:sldIdLst>
    <p:sldId id="304" r:id="rId18"/>
    <p:sldId id="283" r:id="rId19"/>
    <p:sldId id="285" r:id="rId20"/>
    <p:sldId id="292" r:id="rId21"/>
    <p:sldId id="287" r:id="rId22"/>
    <p:sldId id="306" r:id="rId23"/>
    <p:sldId id="303" r:id="rId24"/>
    <p:sldId id="260" r:id="rId25"/>
    <p:sldId id="261" r:id="rId26"/>
    <p:sldId id="270" r:id="rId27"/>
    <p:sldId id="263" r:id="rId28"/>
    <p:sldId id="264" r:id="rId29"/>
    <p:sldId id="265" r:id="rId30"/>
  </p:sldIdLst>
  <p:sldSz cx="10287000" cy="6858000" type="35mm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B8F"/>
    <a:srgbClr val="4D9F7A"/>
    <a:srgbClr val="DC313A"/>
    <a:srgbClr val="FF0000"/>
    <a:srgbClr val="009FE2"/>
    <a:srgbClr val="E5F4FD"/>
    <a:srgbClr val="C2E5FA"/>
    <a:srgbClr val="E9F5FD"/>
    <a:srgbClr val="F4FAFE"/>
    <a:srgbClr val="009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701" autoAdjust="0"/>
  </p:normalViewPr>
  <p:slideViewPr>
    <p:cSldViewPr>
      <p:cViewPr varScale="1">
        <p:scale>
          <a:sx n="92" d="100"/>
          <a:sy n="92" d="100"/>
        </p:scale>
        <p:origin x="318" y="9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4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3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tableStyles" Target="tableStyles.xml"/><Relationship Id="rId8" Type="http://schemas.openxmlformats.org/officeDocument/2006/relationships/customXml" Target="../customXml/item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11" cy="493159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82" y="0"/>
            <a:ext cx="2919510" cy="493159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3725" y="739775"/>
            <a:ext cx="55483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4" y="4685790"/>
            <a:ext cx="5388295" cy="4439998"/>
          </a:xfrm>
          <a:prstGeom prst="rect">
            <a:avLst/>
          </a:prstGeom>
        </p:spPr>
        <p:txBody>
          <a:bodyPr vert="horz" lIns="90626" tIns="45313" rIns="90626" bIns="453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579"/>
            <a:ext cx="2919511" cy="493159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82" y="9371579"/>
            <a:ext cx="2919510" cy="493159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87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6262">
              <a:defRPr/>
            </a:pPr>
            <a:fld id="{2B705FE2-EDE9-49F5-A20A-547CEF403024}" type="slidenum">
              <a:rPr lang="en-US">
                <a:solidFill>
                  <a:prstClr val="black"/>
                </a:solidFill>
              </a:rPr>
              <a:pPr defTabSz="906262"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124423-027C-90DC-48BE-6B8B905B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03B2F-97EC-3624-E7AB-E3EAF3377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687D47-4852-F180-8012-C5AC3FB6D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E2E2A-76AF-22C7-D7AF-01EEA64C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E8D5C2-0143-9E79-53F3-79D93650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3CAF86-9E34-EEB1-083B-71422F7E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03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1620A-EB96-420E-B5AA-F7AB967E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747D2E-20A1-C990-B8CD-85FC6AC3A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1AA659-5713-70AA-472B-6F98AA818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E31945-5288-039D-2EC0-D74449CA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7E9571-AA9E-9B06-2225-63A28F16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BC3AA1-57C9-A267-5759-81F50B4E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61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3E8B16-E596-439D-AB18-480969CB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2A07C3-580F-EB64-B029-C4B5C812B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F834C0-33AC-1FBE-D07C-278B551A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D84150-2F88-DF4F-0830-C87AD85C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88164-5EF2-5FEC-5238-3D079D32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39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8C10EF-FF22-D8DE-AF9E-B99D38DD7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2825" y="365125"/>
            <a:ext cx="221773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AA6D4D-4DA2-81D5-3BDF-D581A085C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8025" y="365125"/>
            <a:ext cx="65024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A6B65E-CF9B-11C3-E3A9-50DD8A029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A69229-00CD-1805-980F-8716491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D929FC-8FA4-A7A6-B22C-A05E5985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197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68DCC-76EB-5BFB-EED3-F6869E0AF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744EA2-492C-8E5A-C528-203EDFC6C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745B9B-2DFA-68BF-BFDE-998B78B7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2CCF2C-CE04-CBE2-5627-E6724ABF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B0F143-53DC-0A38-B6E8-D1D6F8C5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728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51245-4F39-5430-C3FB-06F3CD10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4B14CF-4605-5762-89AE-5F7FC1D3E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F5DC87-0DEA-FD62-7E6F-31FBD6D5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0CC9F-8455-0BAA-B709-65436E16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DA6918-00C0-2909-2C38-528EE6A8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0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F442A-92B8-1032-5757-7903786A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7648F7-2351-0C2D-BB78-17C9EA94E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BD2405-7D8E-7417-7242-F61164CB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0BDD9-C4E7-3E65-AB13-C57967E6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D1B7C7-3CEB-E8F2-84AE-DFD1EE4F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6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ECF4D-6312-BF0E-DCF9-65FAE5DB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79D263-C3FC-82E8-988D-A0E136592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025" y="1825625"/>
            <a:ext cx="4359275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59AC05-71FD-001E-ADE1-5082140A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825625"/>
            <a:ext cx="43608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D47798-7736-D620-2A36-5B18B787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EF62B0-FC47-B570-7485-A47436D5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06F87B-2FB5-C309-9A18-742092BA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9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D9D52-3013-CAC7-5759-5E4BBA84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76D878-0281-6067-3F14-E30220720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E3A527-7B1A-13B7-1ECA-129ECF2BA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0A46FD-BE12-7499-A521-B40C69983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930259-3A40-E416-3D36-2EE0B6ED5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BCCC08F-E548-CBC6-8AF6-3028BB42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3191A2-7A34-B1D3-D75C-BFDF6E34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BDFCC8-1BD7-0E5B-EDCB-07F1E8CD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46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C3A3E-56DC-3595-B13E-BFA1136C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498D73-7C45-20DE-E9E6-C14C9F6B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C59BB5-4F74-25A9-435A-CA364592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5AD262-B1F2-033F-537C-2E4A7A0A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06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549240-690A-6F1B-8102-C0FA5828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0DE407-F5F3-7450-0469-CDB2A410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70BC42-351C-04CD-D7F4-D2B70940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658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3746B-6C82-DBEE-1BF8-D57FDDBB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97963D-FABC-F5FE-C207-54AE69935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488009-E2F8-586E-B722-93D3C08C9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BAA70A-071D-E222-1BDE-71890159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040717-1915-A686-D925-1ADE937C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7C288C-622A-7820-87DE-87B1F916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539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7084E-E292-26EA-8F4C-EBE1C908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E1F91F-1B66-AFA6-291D-09260471C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7F3C4A-C0B3-0482-487E-EBA177188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05A35C-85AA-BCCB-3E19-DFC8B85E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D16D62-1902-5EA0-AB60-7BDDAE87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4B44AB-71AC-A859-3722-C68B6978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772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8BAC8-6BC9-4032-EA8D-B825705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79BB32-5735-DB37-2E47-BB03BB789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A10CE-34E5-726E-2752-01C9B2B3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02895-0E6B-EB37-CD27-B99A3E69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E3CD90-DC37-B137-734F-E79F40F9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7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312B7A-73D5-AA8A-5525-ADB21D1EC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2825" y="365125"/>
            <a:ext cx="221773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386AE8-F508-48FB-4CF4-2688925EE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8025" y="365125"/>
            <a:ext cx="65024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7387E6-5E29-7844-0374-2E9B0CF8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EE9883-C48C-DC4D-C0EE-89188269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D8C086-7025-B49D-8543-8C6191F6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424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365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D0444-E1F1-B620-7790-EF5340CE2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5E4545-72C7-23B6-4DB1-2282F3B88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5C6D6-E8EF-01FB-7AAA-FAB1594F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743807-6E66-CABC-02F7-0D3794E5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C67B7A-F638-1F17-27FC-F120AEA7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8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A1AE2-486B-4F15-ADFD-8419D77E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382AF0-E295-D20D-1593-56F4D3A13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3CEA80-F0A9-1A22-D9E9-8F5C8EDC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50CCFF-5E97-30B2-630B-23C85DD8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A61884-A9A4-3111-FC07-906F88F6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62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21251-AA4C-4624-B7C5-2A2F5308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0DBBDA-483F-3E86-72F9-EA3C93BD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1AB10D-4B15-7715-C263-2E31C3A0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B7BCCD-3921-486C-1F69-E9A8B48B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607B6D-CA07-D2C4-4BDB-1CCB8686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21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60201-A108-CE9F-2354-AB7CF3ECA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3D87F9-7687-C7BA-B2B7-6D63F0F6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025" y="1825625"/>
            <a:ext cx="4359275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923770-4172-4BF0-7934-409160615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825625"/>
            <a:ext cx="43608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11AD6E-0651-5CAB-BFDF-12C9597B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0AD0AD-47B9-2A88-7D9D-FC8D98B4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C238DB-85EC-3200-8231-61C95A14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70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667330-3292-7048-05A9-41577BC7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85EA95-4048-C2FB-F02E-E7EDD94B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1062DB-0BB9-3A4C-6239-182B3A193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2E9A4B-C667-2BC7-638B-D1AD3868F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FC79D51-7E78-8FAB-CBED-EE72AB0F3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F2E1D5-A197-DA56-3EA6-001F825A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54B6CB8-7ACB-3457-3F6B-98A1DD32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10CBBF-696E-E1F6-5088-E193484F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90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B159C-771E-7122-0438-FEED1C94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75A00F-0293-8C09-67EB-7DC73BD5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B25617-64DC-11BA-1193-6938F339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B25098-2B1B-8688-D03C-4A1D4EE81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09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6DB7102-BDEB-94AB-47D3-E4D09D1A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0B6F35-2278-22D4-9545-EDB8272A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D15075-2A81-FBAB-2CA2-528E3D46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EA159025-2C5F-43E2-8EB2-1BD827E68E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374" y="6164182"/>
            <a:ext cx="1634606" cy="306488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8BE30936-7CA0-4803-9865-3F39661F49D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88" y="6178710"/>
            <a:ext cx="1944216" cy="288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83B4CF-D91D-EBBF-D639-F99597368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AB80F2-2C5B-D95A-A07F-8D7CDA054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94CAD-B47B-8361-C97A-7A72831F7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025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0A84-893A-4161-A4DA-83B8531FA5D5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F9C191-E783-48BE-9D3C-2A16B6CA1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26EFEC-B0CA-BBE0-7870-056ADE1FD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09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B69810-56B1-7FAD-B08D-0ED7A1272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C32846-9F32-63F0-00D2-E877FAA4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F5E0E5-5A12-38A0-33C4-8C11D13BA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025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E1AE-1086-4CCA-A5B1-AD2BBBD76D8A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5DE7A-A388-D9DC-E1A2-232960D43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14485-4DAF-18A8-7204-3E101BE3E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72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7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2024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年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7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主な流行推計スライド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地域別エイズによる死亡者数（成人と子供の合計）推計</a:t>
              </a:r>
              <a:r>
                <a:rPr lang="ja-JP" altLang="en-US" sz="22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ja-JP" altLang="en-US" sz="22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20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23</a:t>
              </a:r>
              <a:endParaRPr lang="en-US" altLang="en-US" sz="2200" b="1" dirty="0">
                <a:latin typeface="+mn-ea"/>
                <a:ea typeface="+mn-ea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: </a:t>
                </a:r>
                <a:r>
                  <a:rPr lang="en-US" altLang="ja-JP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630,000</a:t>
                </a:r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[50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–820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6,200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[4,100–9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,4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39645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 </a:t>
                </a: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GB" altLang="en-US" sz="1400" b="1" dirty="0">
                    <a:latin typeface="+mn-ea"/>
                    <a:ea typeface="+mn-ea"/>
                  </a:rPr>
                  <a:t>13</a:t>
                </a:r>
                <a:r>
                  <a:rPr lang="en-US" altLang="ja-JP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[100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–17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44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[35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000–54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715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ja-JP" altLang="en-US" sz="1400" b="1" dirty="0">
                    <a:latin typeface="+mn-ea"/>
                    <a:ea typeface="+mn-ea"/>
                  </a:rPr>
                  <a:t>アジア・大平洋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150,000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[110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200,000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</a:t>
                </a:r>
                <a:r>
                  <a:rPr lang="en-US" altLang="ja-JP" sz="1400" b="1" dirty="0">
                    <a:latin typeface="+mn-ea"/>
                    <a:ea typeface="+mn-ea"/>
                  </a:rPr>
                  <a:t>3,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[9,400–17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26</a:t>
                </a:r>
                <a:r>
                  <a:rPr lang="en-US" altLang="en-US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[21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–33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52847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30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GB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000–42,000]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endParaRPr lang="en-US" altLang="ja-JP" sz="1000" b="1" dirty="0">
                  <a:solidFill>
                    <a:srgbClr val="5F5F5F"/>
                  </a:solidFill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endParaRPr lang="en-US" altLang="en-US" sz="1000" b="1" dirty="0">
                  <a:solidFill>
                    <a:srgbClr val="5F5F5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5,100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,5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00–7,4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" panose="020B0604020202020204" pitchFamily="34" charset="0"/>
                </a:rPr>
                <a:t>子供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（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15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歳未満）の</a:t>
              </a:r>
              <a:r>
                <a:rPr lang="ja-JP" altLang="en-US" sz="2200" b="1" dirty="0">
                  <a:latin typeface="+mn-ea"/>
                  <a:ea typeface="+mn-ea"/>
                  <a:cs typeface="Arial" panose="020B0604020202020204" pitchFamily="34" charset="0"/>
                </a:rPr>
                <a:t>地域別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HIV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陽性者数推計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 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2023</a:t>
              </a:r>
              <a:endParaRPr lang="en-US" altLang="en-US" sz="2200" b="1" dirty="0">
                <a:latin typeface="+mn-ea"/>
                <a:ea typeface="+mn-ea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: 140</a:t>
                </a:r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万人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[110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–170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11,000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[8,100–14,000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GB" altLang="en-US" sz="1400" b="1" dirty="0">
                    <a:latin typeface="+mn-ea"/>
                    <a:ea typeface="+mn-ea"/>
                  </a:rPr>
                  <a:t>380,000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[300,000–450,000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796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14</a:t>
                </a:r>
                <a:r>
                  <a:rPr lang="en-US" altLang="ja-JP" sz="1400" b="1" dirty="0"/>
                  <a:t>,000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[12,000–16,000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  <a:endParaRPr lang="en-US" altLang="en-US" sz="1400" b="1" dirty="0"/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120,000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[100,000–140,000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800</a:t>
                </a:r>
                <a:r>
                  <a:rPr lang="en-US" altLang="ja-JP" sz="1400" b="1" dirty="0">
                    <a:latin typeface="+mn-ea"/>
                    <a:ea typeface="+mn-ea"/>
                  </a:rPr>
                  <a:t>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[650,000–100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30,000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[25,000–34,000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11,000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[8,200–13,000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799" y="5214779"/>
              <a:ext cx="176212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 dirty="0">
                  <a:latin typeface="+mn-ea"/>
                  <a:ea typeface="+mn-ea"/>
                </a:rPr>
                <a:t>*</a:t>
              </a:r>
              <a:r>
                <a:rPr lang="ja-JP" altLang="en-US" sz="900" dirty="0">
                  <a:latin typeface="+mn-ea"/>
                  <a:ea typeface="+mn-ea"/>
                </a:rPr>
                <a:t>子供の推計値は数が少ない</a:t>
              </a:r>
              <a:endParaRPr lang="en-US" altLang="ja-JP" sz="900" dirty="0">
                <a:latin typeface="+mn-ea"/>
                <a:ea typeface="+mn-ea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900" dirty="0">
                  <a:latin typeface="+mn-ea"/>
                  <a:ea typeface="+mn-ea"/>
                </a:rPr>
                <a:t> ため公表されていない。</a:t>
              </a:r>
              <a:endParaRPr lang="en-GB" sz="900" dirty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子供（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15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歳未満）の地域別新規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HIV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感染者数推計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 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2023</a:t>
              </a:r>
              <a:endParaRPr lang="en-US" altLang="en-US" sz="2200" b="1" dirty="0">
                <a:latin typeface="+mn-ea"/>
                <a:ea typeface="+mn-ea"/>
                <a:cs typeface="Arial Bold" panose="020B0704020202020204" pitchFamily="34" charset="0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120,000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[83,000–170,000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</a:t>
                </a:r>
                <a:r>
                  <a:rPr lang="en-US" altLang="ja-JP" sz="1400" b="1" dirty="0">
                    <a:latin typeface="+mn-ea"/>
                    <a:ea typeface="+mn-ea"/>
                  </a:rPr>
                  <a:t>,9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[1,300–2,800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48,000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[36,000–63,000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4114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US" altLang="en-US" sz="1400" b="1" dirty="0"/>
                  <a:t>1</a:t>
                </a:r>
                <a:r>
                  <a:rPr lang="en-US" altLang="ja-JP" sz="1400" b="1" dirty="0"/>
                  <a:t>,300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[1,100–1,700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  <a:endParaRPr lang="en-US" altLang="en-US" sz="1400" b="1" dirty="0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[7,600–14,000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50,000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[34,000–79,000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US" altLang="en-US" sz="1400" b="1" dirty="0">
                    <a:latin typeface="+mn-ea"/>
                    <a:ea typeface="+mn-ea"/>
                  </a:rPr>
                  <a:t>3,900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[3,000–4,700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1,30</a:t>
                </a:r>
                <a:r>
                  <a:rPr lang="en-US" altLang="en-US" sz="1400" b="1" dirty="0">
                    <a:latin typeface="+mn-ea"/>
                    <a:ea typeface="+mn-ea"/>
                  </a:rPr>
                  <a:t>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[900 –1,900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  <p:sp>
        <p:nvSpPr>
          <p:cNvPr id="24" name="TextBox 15">
            <a:extLst>
              <a:ext uri="{FF2B5EF4-FFF2-40B4-BE49-F238E27FC236}">
                <a16:creationId xmlns:a16="http://schemas.microsoft.com/office/drawing/2014/main" id="{A03DD582-6EAC-E1DA-B793-CF034CDF22DC}"/>
              </a:ext>
            </a:extLst>
          </p:cNvPr>
          <p:cNvSpPr txBox="1"/>
          <p:nvPr/>
        </p:nvSpPr>
        <p:spPr>
          <a:xfrm>
            <a:off x="685799" y="5214779"/>
            <a:ext cx="176212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1000" dirty="0">
                <a:latin typeface="+mn-ea"/>
                <a:ea typeface="+mn-ea"/>
              </a:rPr>
              <a:t>*</a:t>
            </a:r>
            <a:r>
              <a:rPr lang="ja-JP" altLang="en-US" sz="900" dirty="0">
                <a:latin typeface="+mn-ea"/>
                <a:ea typeface="+mn-ea"/>
              </a:rPr>
              <a:t>子供の推計値は数が少ない</a:t>
            </a:r>
            <a:endParaRPr lang="en-US" altLang="ja-JP" sz="900" dirty="0">
              <a:latin typeface="+mn-ea"/>
              <a:ea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latin typeface="+mn-ea"/>
                <a:ea typeface="+mn-ea"/>
              </a:rPr>
              <a:t> ため公表されていない。</a:t>
            </a:r>
            <a:endParaRPr lang="en-GB" sz="9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子供（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15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歳未満）の地域別エイズによる死亡者数推計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en-US" altLang="en-US" sz="2200" b="1" dirty="0">
                  <a:latin typeface="+mn-ea"/>
                  <a:ea typeface="+mn-ea"/>
                </a:rPr>
                <a:t> 2023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76,000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[53,000–110,000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1,100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[770–1,700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33</a:t>
                </a:r>
                <a:r>
                  <a:rPr lang="en-US" altLang="ja-JP" sz="1400" b="1" dirty="0"/>
                  <a:t>,</a:t>
                </a:r>
                <a:r>
                  <a:rPr lang="en-GB" altLang="en-US" sz="1400" b="1" dirty="0"/>
                  <a:t>000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[24,000–43,000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6555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670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400" b="1" dirty="0">
                    <a:solidFill>
                      <a:srgbClr val="5F5F5F"/>
                    </a:solidFill>
                    <a:latin typeface="Arial Narrow" pitchFamily="34" charset="0"/>
                  </a:rPr>
                  <a:t>[550–870</a:t>
                </a:r>
                <a:r>
                  <a:rPr lang="ja-JP" altLang="en-US" sz="14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4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 dirty="0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6,100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[4,700–11,000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 dirty="0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32,000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[20,000–47,000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2,700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[2,100–3,300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850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[510–1,300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</p:grpSp>
      </p:grpSp>
      <p:sp>
        <p:nvSpPr>
          <p:cNvPr id="24" name="TextBox 15">
            <a:extLst>
              <a:ext uri="{FF2B5EF4-FFF2-40B4-BE49-F238E27FC236}">
                <a16:creationId xmlns:a16="http://schemas.microsoft.com/office/drawing/2014/main" id="{9A8C982E-33A3-1FFC-F116-78842D03A125}"/>
              </a:ext>
            </a:extLst>
          </p:cNvPr>
          <p:cNvSpPr txBox="1"/>
          <p:nvPr/>
        </p:nvSpPr>
        <p:spPr>
          <a:xfrm>
            <a:off x="685799" y="5214779"/>
            <a:ext cx="176212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1000" dirty="0">
                <a:latin typeface="+mn-ea"/>
                <a:ea typeface="+mn-ea"/>
              </a:rPr>
              <a:t>*</a:t>
            </a:r>
            <a:r>
              <a:rPr lang="ja-JP" altLang="en-US" sz="900" dirty="0">
                <a:latin typeface="+mn-ea"/>
                <a:ea typeface="+mn-ea"/>
              </a:rPr>
              <a:t>子供の推計値は数が少ない</a:t>
            </a:r>
            <a:endParaRPr lang="en-US" altLang="ja-JP" sz="900" dirty="0">
              <a:latin typeface="+mn-ea"/>
              <a:ea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latin typeface="+mn-ea"/>
                <a:ea typeface="+mn-ea"/>
              </a:rPr>
              <a:t> ため公表されていない。</a:t>
            </a:r>
            <a:endParaRPr lang="en-GB" sz="9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2842766"/>
            <a:chOff x="606425" y="730250"/>
            <a:chExt cx="9585325" cy="2842766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49" y="1887796"/>
              <a:ext cx="83788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panose="020B0604020202020204" pitchFamily="34" charset="0"/>
                </a:rPr>
                <a:t>陽性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			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3,990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[3,610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–4,460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249289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2023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年の新規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感染者数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130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[100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–170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317290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2023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年のエイズ関連死亡者数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</a:t>
              </a:r>
              <a:r>
                <a:rPr lang="en-US" altLang="ja-JP" sz="2000" b="1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630,000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US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[500</a:t>
              </a:r>
              <a:r>
                <a:rPr lang="en-US" altLang="en-US" sz="16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–820</a:t>
              </a:r>
              <a:r>
                <a:rPr kumimoji="0" lang="en-US" altLang="ja-JP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2348880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2996952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世界のエイズ流行 </a:t>
              </a:r>
              <a:r>
                <a:rPr lang="ja-JP" altLang="en-US" sz="24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 20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23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139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989587"/>
            <a:chOff x="606425" y="730250"/>
            <a:chExt cx="9585325" cy="3989587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119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lang="en-US" altLang="ja-JP" b="1" dirty="0">
                  <a:solidFill>
                    <a:prstClr val="black"/>
                  </a:solidFill>
                  <a:latin typeface="+mn-ea"/>
                  <a:ea typeface="+mn-ea"/>
                </a:rPr>
                <a:t>50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%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がサハラ以南のアフリカで起きている</a:t>
              </a:r>
              <a:endPara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320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人は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歳未満の子供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lang="en-US" altLang="ja-JP" b="1" dirty="0">
                  <a:solidFill>
                    <a:prstClr val="black"/>
                  </a:solidFill>
                  <a:latin typeface="+mn-ea"/>
                  <a:ea typeface="+mn-ea"/>
                </a:rPr>
                <a:t>3,200</a:t>
              </a:r>
              <a:r>
                <a:rPr lang="ja-JP" altLang="en-US" b="1" dirty="0">
                  <a:solidFill>
                    <a:prstClr val="black"/>
                  </a:solidFill>
                  <a:latin typeface="+mn-ea"/>
                  <a:ea typeface="+mn-ea"/>
                </a:rPr>
                <a:t>人が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歳以上の成人、このうち：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44%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が女性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30%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が若者（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15–24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歳）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</a:t>
              </a:r>
              <a:r>
                <a:rPr lang="en-US" altLang="ja-JP" sz="1600" b="1" dirty="0">
                  <a:solidFill>
                    <a:prstClr val="black"/>
                  </a:solidFill>
                  <a:latin typeface="+mn-ea"/>
                  <a:ea typeface="+mn-ea"/>
                </a:rPr>
                <a:t>17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が若い女性（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15–24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歳）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1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日に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3</a:t>
              </a:r>
              <a:r>
                <a:rPr lang="en-US" altLang="ja-JP" sz="2200" b="1" dirty="0">
                  <a:solidFill>
                    <a:prstClr val="black"/>
                  </a:solidFill>
                  <a:latin typeface="+mn-ea"/>
                  <a:ea typeface="+mn-ea"/>
                </a:rPr>
                <a:t>,6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00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人が新たに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に感染 </a:t>
              </a:r>
              <a:r>
                <a:rPr lang="ja-JP" altLang="en-US" sz="2400" b="1" dirty="0">
                  <a:solidFill>
                    <a:schemeClr val="accent1">
                      <a:lumMod val="75000"/>
                    </a:schemeClr>
                  </a:solidFill>
                  <a:latin typeface="Arial Bold" charset="0"/>
                </a:rPr>
                <a:t>｜</a:t>
              </a:r>
              <a:r>
                <a:rPr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Arial Bold" charset="0"/>
                </a:rPr>
                <a:t> 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2023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262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2810828"/>
            <a:chOff x="606425" y="730250"/>
            <a:chExt cx="9585325" cy="2810828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49" y="1887796"/>
              <a:ext cx="83788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panose="020B0604020202020204" pitchFamily="34" charset="0"/>
                </a:rPr>
                <a:t>陽性の子供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			140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[110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–170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249289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新たに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感染した子供の数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120,000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　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[83,000–170,000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3140968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エイズにより死亡した子供の数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  76</a:t>
              </a:r>
              <a:r>
                <a:rPr lang="en-US" altLang="ja-JP" sz="2000" b="1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US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[53</a:t>
              </a:r>
              <a:r>
                <a:rPr lang="en-US" altLang="en-US" sz="16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–110</a:t>
              </a:r>
              <a:r>
                <a:rPr kumimoji="0" lang="en-US" altLang="ja-JP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2348880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2996952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子供（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歳未満）のエイズ流行 </a:t>
              </a:r>
              <a:r>
                <a:rPr lang="ja-JP" altLang="en-US" sz="24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 20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23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70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9F9114-BBC2-4D5F-ADF6-C2B8E8559E5E}"/>
              </a:ext>
            </a:extLst>
          </p:cNvPr>
          <p:cNvGrpSpPr/>
          <p:nvPr/>
        </p:nvGrpSpPr>
        <p:grpSpPr>
          <a:xfrm>
            <a:off x="318964" y="745381"/>
            <a:ext cx="9828150" cy="5365892"/>
            <a:chOff x="363600" y="730250"/>
            <a:chExt cx="9828150" cy="5365892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本表の推計範囲は、入手可能な最良の情報に基づき、この範囲内に実際の数値が入るということを示すものです</a:t>
              </a:r>
              <a:r>
                <a:rPr kumimoji="0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。</a:t>
              </a:r>
              <a:endPara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</a:rPr>
                <a:t>地域別状況  </a:t>
              </a:r>
              <a:r>
                <a:rPr lang="ja-JP" altLang="en-US" sz="24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</a:rPr>
                <a:t>2023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476168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HIV</a:t>
              </a: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新規感染者数</a:t>
              </a:r>
              <a:endParaRPr kumimoji="0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+mn-ea"/>
                  <a:ea typeface="+mn-ea"/>
                </a:rPr>
                <a:t>（成人と子供）</a:t>
              </a:r>
              <a:endPara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陽性者数</a:t>
              </a:r>
              <a:endParaRPr kumimoji="0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（成人と子供）</a:t>
              </a: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140464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+mn-ea"/>
                  <a:ea typeface="+mn-ea"/>
                </a:rPr>
                <a:t>エイズによる死亡者</a:t>
              </a:r>
              <a:endParaRPr lang="en-US" altLang="ja-JP" sz="1200" b="1" dirty="0">
                <a:solidFill>
                  <a:prstClr val="black"/>
                </a:solidFill>
                <a:latin typeface="+mn-ea"/>
                <a:ea typeface="+mn-ea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（成人と子供）</a:t>
              </a:r>
              <a:endPara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636408" y="1400539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全世界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3,990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[3,610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–4,460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548176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130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[100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–170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068456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ea"/>
                  <a:ea typeface="+mn-ea"/>
                </a:rPr>
                <a:t>630,000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[50</a:t>
              </a:r>
              <a:r>
                <a:rPr lang="en-US" altLang="en-US" sz="10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–820</a:t>
              </a:r>
              <a:r>
                <a:rPr kumimoji="0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300" b="1" dirty="0">
                  <a:solidFill>
                    <a:prstClr val="black"/>
                  </a:solidFill>
                  <a:latin typeface="+mn-ea"/>
                  <a:ea typeface="+mn-ea"/>
                </a:rPr>
                <a:t>中東・北アフリカ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21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[17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–28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548176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23,000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[16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00–35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068456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6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,200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[4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,1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00–9,400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アジア・大平洋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670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[610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–750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548176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300,000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[27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–37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068456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150,000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[110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–20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300" b="1" dirty="0">
                  <a:solidFill>
                    <a:prstClr val="black"/>
                  </a:solidFill>
                  <a:latin typeface="+mn-ea"/>
                  <a:ea typeface="+mn-ea"/>
                </a:rPr>
                <a:t>東欧・中央アジア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210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[190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–230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548176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14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[12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–16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068456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44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[35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000–54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西部・中央アフリカ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510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[450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–590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548176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19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[13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–28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068456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13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[100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–17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西欧・中欧・北アメリカ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230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–270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548176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56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[45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000–67,000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068456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13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[9,400–17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 w="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東部・南部アフリカ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2,080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[1,920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–2,300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548176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450,000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[36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–58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068456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26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[21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–33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ラテンアメリカ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23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[210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–260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548176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12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lang="ja-JP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[97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000–15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068456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30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[27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000–42,000]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カリブ海沿岸</a:t>
              </a: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34</a:t>
              </a:r>
              <a:r>
                <a:rPr kumimoji="0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[28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–39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548176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15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,9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00–21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068456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5,100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[3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,50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0–7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,4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DDD1A0BE-1653-1A1C-AD59-3FFDD224D4E8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440000" y="1404000"/>
            <a:ext cx="7631634" cy="4663844"/>
          </a:xfrm>
          <a:prstGeom prst="rect">
            <a:avLst/>
          </a:prstGeom>
        </p:spPr>
      </p:pic>
      <p:sp>
        <p:nvSpPr>
          <p:cNvPr id="2" name="Rectangle 62">
            <a:extLst>
              <a:ext uri="{FF2B5EF4-FFF2-40B4-BE49-F238E27FC236}">
                <a16:creationId xmlns:a16="http://schemas.microsoft.com/office/drawing/2014/main" id="{F972AF9E-203E-1DB3-2015-BD4B50089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8680"/>
            <a:ext cx="88159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eaLnBrk="1" hangingPunct="1"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　　　　　新規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HIV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感染者数（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1990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－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2023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年）と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2025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年ターゲット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 Bold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5B8945-D306-30D2-F21E-6C5C84D49B85}"/>
              </a:ext>
            </a:extLst>
          </p:cNvPr>
          <p:cNvSpPr txBox="1"/>
          <p:nvPr/>
        </p:nvSpPr>
        <p:spPr bwMode="white">
          <a:xfrm>
            <a:off x="5863580" y="5796000"/>
            <a:ext cx="1149354" cy="1384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900" dirty="0">
                <a:latin typeface="+mn-ea"/>
                <a:ea typeface="+mn-ea"/>
              </a:rPr>
              <a:t>2025</a:t>
            </a:r>
            <a:r>
              <a:rPr kumimoji="1" lang="ja-JP" altLang="en-US" sz="900" dirty="0">
                <a:latin typeface="+mn-ea"/>
                <a:ea typeface="+mn-ea"/>
              </a:rPr>
              <a:t>年ターゲット　</a:t>
            </a:r>
            <a:r>
              <a:rPr kumimoji="1" lang="ja-JP" altLang="en-US" sz="900" b="1" dirty="0">
                <a:latin typeface="+mn-ea"/>
                <a:ea typeface="+mn-ea"/>
              </a:rPr>
              <a:t>　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AA68C4-5931-66CB-2842-3E7EA14154D0}"/>
              </a:ext>
            </a:extLst>
          </p:cNvPr>
          <p:cNvSpPr txBox="1"/>
          <p:nvPr/>
        </p:nvSpPr>
        <p:spPr>
          <a:xfrm>
            <a:off x="402521" y="6247310"/>
            <a:ext cx="37444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37160" algn="l" hangingPunct="0">
              <a:lnSpc>
                <a:spcPts val="1800"/>
              </a:lnSpc>
            </a:pP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出典：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UNAIDS </a:t>
            </a: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疫学的</a:t>
            </a:r>
            <a:r>
              <a:rPr lang="ja-JP" altLang="en-US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推計 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2024</a:t>
            </a:r>
            <a:endParaRPr lang="ja-JP" altLang="ja-JP" sz="9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8EC58-8C64-6AD1-5DD9-45126B0B6C17}"/>
              </a:ext>
            </a:extLst>
          </p:cNvPr>
          <p:cNvSpPr txBox="1"/>
          <p:nvPr/>
        </p:nvSpPr>
        <p:spPr bwMode="white">
          <a:xfrm rot="16200000">
            <a:off x="658099" y="3233882"/>
            <a:ext cx="2016223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  <a:ea typeface="+mn-ea"/>
              </a:rPr>
              <a:t>新 規 </a:t>
            </a:r>
            <a:r>
              <a:rPr kumimoji="1" lang="en-US" altLang="ja-JP" sz="1000" dirty="0">
                <a:latin typeface="+mn-ea"/>
                <a:ea typeface="+mn-ea"/>
              </a:rPr>
              <a:t>H I V </a:t>
            </a:r>
            <a:r>
              <a:rPr kumimoji="1" lang="ja-JP" altLang="en-US" sz="1000" dirty="0">
                <a:latin typeface="+mn-ea"/>
                <a:ea typeface="+mn-ea"/>
              </a:rPr>
              <a:t>感 染 者 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6A5D61-3145-F04E-5231-24C5EFEC75B9}"/>
              </a:ext>
            </a:extLst>
          </p:cNvPr>
          <p:cNvSpPr txBox="1"/>
          <p:nvPr/>
        </p:nvSpPr>
        <p:spPr bwMode="white">
          <a:xfrm>
            <a:off x="4230000" y="5742000"/>
            <a:ext cx="1183524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kumimoji="1" lang="ja-JP" altLang="en-US" sz="900" dirty="0">
                <a:latin typeface="+mn-ea"/>
                <a:ea typeface="+mn-ea"/>
              </a:rPr>
              <a:t> 新規</a:t>
            </a:r>
            <a:r>
              <a:rPr kumimoji="1" lang="en-US" altLang="ja-JP" sz="900" dirty="0">
                <a:latin typeface="+mn-ea"/>
                <a:ea typeface="+mn-ea"/>
              </a:rPr>
              <a:t>HIV</a:t>
            </a:r>
            <a:r>
              <a:rPr kumimoji="1" lang="ja-JP" altLang="en-US" sz="900" dirty="0">
                <a:latin typeface="+mn-ea"/>
                <a:ea typeface="+mn-ea"/>
              </a:rPr>
              <a:t>感染者数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45346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23C677F-8050-6349-D1FD-8E1DD92CB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000" y="1404000"/>
            <a:ext cx="6925656" cy="4554107"/>
          </a:xfrm>
          <a:prstGeom prst="rect">
            <a:avLst/>
          </a:prstGeom>
        </p:spPr>
      </p:pic>
      <p:sp>
        <p:nvSpPr>
          <p:cNvPr id="3" name="Rectangle 62">
            <a:extLst>
              <a:ext uri="{FF2B5EF4-FFF2-40B4-BE49-F238E27FC236}">
                <a16:creationId xmlns:a16="http://schemas.microsoft.com/office/drawing/2014/main" id="{41535524-3092-E7C7-7C85-48A4AB85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8680"/>
            <a:ext cx="102869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eaLnBrk="1" hangingPunct="1"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　　　　　エイズ関連死亡者数（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1990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－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2023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年）と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2025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年ターゲット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 Bold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002AD8-46D0-C422-5DA5-E2B6D6B2D5AE}"/>
              </a:ext>
            </a:extLst>
          </p:cNvPr>
          <p:cNvSpPr txBox="1"/>
          <p:nvPr/>
        </p:nvSpPr>
        <p:spPr bwMode="white">
          <a:xfrm>
            <a:off x="4255200" y="5673600"/>
            <a:ext cx="1071916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900" dirty="0">
                <a:latin typeface="+mn-ea"/>
                <a:ea typeface="+mn-ea"/>
              </a:rPr>
              <a:t> エイズ関連死亡者数　　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45A8D1-88EF-B282-FA57-668AAF826B61}"/>
              </a:ext>
            </a:extLst>
          </p:cNvPr>
          <p:cNvSpPr txBox="1"/>
          <p:nvPr/>
        </p:nvSpPr>
        <p:spPr bwMode="white">
          <a:xfrm>
            <a:off x="5765747" y="5666765"/>
            <a:ext cx="1149354" cy="1384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900" dirty="0">
                <a:latin typeface="+mn-ea"/>
                <a:ea typeface="+mn-ea"/>
              </a:rPr>
              <a:t>2025</a:t>
            </a:r>
            <a:r>
              <a:rPr kumimoji="1" lang="ja-JP" altLang="en-US" sz="900" dirty="0">
                <a:latin typeface="+mn-ea"/>
                <a:ea typeface="+mn-ea"/>
              </a:rPr>
              <a:t>年ターゲット　</a:t>
            </a:r>
            <a:r>
              <a:rPr kumimoji="1" lang="ja-JP" altLang="en-US" sz="900" b="1" dirty="0">
                <a:latin typeface="+mn-ea"/>
                <a:ea typeface="+mn-ea"/>
              </a:rPr>
              <a:t>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184313-39B9-C653-BD29-5F5ABB4382F1}"/>
              </a:ext>
            </a:extLst>
          </p:cNvPr>
          <p:cNvSpPr txBox="1"/>
          <p:nvPr/>
        </p:nvSpPr>
        <p:spPr bwMode="white">
          <a:xfrm rot="16200000">
            <a:off x="675474" y="3137439"/>
            <a:ext cx="230144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  <a:ea typeface="+mn-ea"/>
              </a:rPr>
              <a:t>エ イ ズ 関 連 死 亡 者 数　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62860D-2663-3AD8-6D97-AC3428FF6A72}"/>
              </a:ext>
            </a:extLst>
          </p:cNvPr>
          <p:cNvSpPr txBox="1"/>
          <p:nvPr/>
        </p:nvSpPr>
        <p:spPr>
          <a:xfrm>
            <a:off x="402521" y="6247310"/>
            <a:ext cx="37444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37160" algn="l" hangingPunct="0">
              <a:lnSpc>
                <a:spcPts val="1800"/>
              </a:lnSpc>
            </a:pP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出典：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UNAIDS </a:t>
            </a: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疫学的</a:t>
            </a:r>
            <a:r>
              <a:rPr lang="ja-JP" altLang="en-US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推計 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2024</a:t>
            </a:r>
            <a:endParaRPr lang="ja-JP" altLang="ja-JP" sz="9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</a:rPr>
                <a:t>地域別</a:t>
              </a:r>
              <a:r>
                <a:rPr lang="en-US" altLang="en-US" sz="2200" b="1" dirty="0">
                  <a:latin typeface="+mn-ea"/>
                  <a:ea typeface="+mn-ea"/>
                </a:rPr>
                <a:t>HIV</a:t>
              </a:r>
              <a:r>
                <a:rPr lang="ja-JP" altLang="en-US" sz="2200" b="1" dirty="0">
                  <a:latin typeface="+mn-ea"/>
                  <a:ea typeface="+mn-ea"/>
                </a:rPr>
                <a:t>陽性者数（成人と子供の合計） 推計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en-US" altLang="en-US" sz="2200" b="1" dirty="0">
                  <a:latin typeface="+mn-ea"/>
                  <a:ea typeface="+mn-ea"/>
                </a:rPr>
                <a:t> 20</a:t>
              </a:r>
              <a:r>
                <a:rPr lang="en-US" altLang="ja-JP" sz="2200" b="1" dirty="0">
                  <a:latin typeface="+mn-ea"/>
                  <a:ea typeface="+mn-ea"/>
                </a:rPr>
                <a:t>23</a:t>
              </a:r>
              <a:r>
                <a:rPr lang="en-US" altLang="en-US" sz="2200" b="1" dirty="0">
                  <a:latin typeface="+mn-ea"/>
                  <a:ea typeface="+mn-ea"/>
                </a:rPr>
                <a:t>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3,99</a:t>
                </a:r>
                <a:r>
                  <a:rPr lang="en-US" altLang="ja-JP" sz="2000" b="1" dirty="0">
                    <a:latin typeface="+mn-ea"/>
                    <a:ea typeface="+mn-ea"/>
                  </a:rPr>
                  <a:t>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[3,610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–4,460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  <a:endParaRPr lang="en-US" altLang="en-US" sz="2000" dirty="0">
                  <a:solidFill>
                    <a:srgbClr val="7F7F7F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210,000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796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510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[450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–590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210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[190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–230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アジア・大平洋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670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[600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–750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230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–270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796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230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–250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2,080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[1,920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–2,300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34</a:t>
                </a:r>
                <a:r>
                  <a:rPr lang="en-US" altLang="ja-JP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[280,000–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390,000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defTabSz="914400" fontAlgn="ctr">
                <a:defRPr/>
              </a:pPr>
              <a:r>
                <a:rPr lang="ja-JP" altLang="en-US" sz="2200" b="1" dirty="0">
                  <a:solidFill>
                    <a:prstClr val="black"/>
                  </a:solidFill>
                  <a:latin typeface="+mn-ea"/>
                  <a:ea typeface="+mn-ea"/>
                </a:rPr>
                <a:t>地域別</a:t>
              </a:r>
              <a:r>
                <a:rPr lang="en-US" altLang="en-US" sz="2200" b="1" dirty="0">
                  <a:solidFill>
                    <a:prstClr val="black"/>
                  </a:solidFill>
                  <a:latin typeface="+mn-ea"/>
                  <a:ea typeface="+mn-ea"/>
                </a:rPr>
                <a:t>HIV</a:t>
              </a:r>
              <a:r>
                <a:rPr lang="ja-JP" altLang="en-US" sz="2200" b="1" dirty="0">
                  <a:solidFill>
                    <a:prstClr val="black"/>
                  </a:solidFill>
                  <a:latin typeface="+mn-ea"/>
                  <a:ea typeface="+mn-ea"/>
                </a:rPr>
                <a:t>新規感染者数（成人と子供の合計）推計</a:t>
              </a:r>
              <a:r>
                <a:rPr lang="ja-JP" altLang="en-US" sz="22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en-US" altLang="en-US" sz="2200" b="1" spc="-30" dirty="0">
                  <a:latin typeface="+mn-ea"/>
                  <a:ea typeface="+mn-ea"/>
                </a:rPr>
                <a:t> 20</a:t>
              </a:r>
              <a:r>
                <a:rPr lang="en-US" altLang="ja-JP" sz="2200" b="1" spc="-30" dirty="0">
                  <a:latin typeface="+mn-ea"/>
                  <a:ea typeface="+mn-ea"/>
                </a:rPr>
                <a:t>23</a:t>
              </a:r>
              <a:r>
                <a:rPr lang="en-US" altLang="en-US" sz="2200" b="1" spc="-30" dirty="0">
                  <a:latin typeface="+mn-ea"/>
                  <a:ea typeface="+mn-ea"/>
                </a:rPr>
                <a:t>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130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万人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[1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0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–170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23</a:t>
                </a:r>
                <a:r>
                  <a:rPr lang="en-US" altLang="en-US" sz="1400" b="1" dirty="0">
                    <a:latin typeface="+mn-ea"/>
                    <a:ea typeface="+mn-ea"/>
                  </a:rPr>
                  <a:t>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00–35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43710" y="3565958"/>
                <a:ext cx="194786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190,000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140,000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[12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–16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アジア・大平洋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300,000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[22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–37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56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[45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000–67,000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450,000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–58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120,000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15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15</a:t>
                </a:r>
                <a:r>
                  <a:rPr lang="en-GB" altLang="ja-JP" sz="1400" b="1" dirty="0">
                    <a:latin typeface="+mn-ea"/>
                    <a:ea typeface="+mn-ea"/>
                  </a:rPr>
                  <a:t>,</a:t>
                </a:r>
                <a:r>
                  <a:rPr lang="en-GB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[9,900–21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algn="l">
          <a:defRPr kumimoji="1" sz="1600" b="1" dirty="0">
            <a:latin typeface="+mn-ea"/>
            <a:ea typeface="+mn-ea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0" ma:contentTypeDescription="Create a new document." ma:contentTypeScope="" ma:versionID="6a918e26bd2c4f1cec9349e42d1f5561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f0c1550fd8dd24317a065183b24691ce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1F4328C-7CFF-41E1-9186-4E6899528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0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1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7A1F6696-EC23-49D6-8E8F-CDC09AE4631F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a7197181-efc1-42f5-b058-02cc8b9e7a28"/>
    <ds:schemaRef ds:uri="http://purl.org/dc/elements/1.1/"/>
    <ds:schemaRef ds:uri="6034ea42-cc56-4b5c-b72b-8ca3661c6ee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7356</TotalTime>
  <Words>1207</Words>
  <Application>Microsoft Office PowerPoint</Application>
  <PresentationFormat>35mm スライド</PresentationFormat>
  <Paragraphs>261</Paragraphs>
  <Slides>13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13</vt:i4>
      </vt:variant>
    </vt:vector>
  </HeadingPairs>
  <TitlesOfParts>
    <vt:vector size="24" baseType="lpstr">
      <vt:lpstr>游ゴシック</vt:lpstr>
      <vt:lpstr>游ゴシック Light</vt:lpstr>
      <vt:lpstr>Arial</vt:lpstr>
      <vt:lpstr>Arial Bold</vt:lpstr>
      <vt:lpstr>Arial Narrow</vt:lpstr>
      <vt:lpstr>Calibri</vt:lpstr>
      <vt:lpstr>Times New Roman</vt:lpstr>
      <vt:lpstr>Default Design</vt:lpstr>
      <vt:lpstr>デザインの設定</vt:lpstr>
      <vt:lpstr>1_デザインの設定</vt:lpstr>
      <vt:lpstr>1_Default Design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API-WS42</cp:lastModifiedBy>
  <cp:revision>414</cp:revision>
  <cp:lastPrinted>2024-07-24T06:28:35Z</cp:lastPrinted>
  <dcterms:created xsi:type="dcterms:W3CDTF">2011-11-02T09:59:30Z</dcterms:created>
  <dcterms:modified xsi:type="dcterms:W3CDTF">2024-07-24T07:36:05Z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0x01010082EE13CC5E778A49AC92FD5E9EA9DE44</vt:lpwstr>
  </property>
</Properties>
</file>